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7"/>
  </p:notesMasterIdLst>
  <p:sldIdLst>
    <p:sldId id="256" r:id="rId2"/>
    <p:sldId id="278" r:id="rId3"/>
    <p:sldId id="258" r:id="rId4"/>
    <p:sldId id="259" r:id="rId5"/>
    <p:sldId id="281" r:id="rId6"/>
    <p:sldId id="260" r:id="rId7"/>
    <p:sldId id="276" r:id="rId8"/>
    <p:sldId id="262" r:id="rId9"/>
    <p:sldId id="264" r:id="rId10"/>
    <p:sldId id="263" r:id="rId11"/>
    <p:sldId id="275" r:id="rId12"/>
    <p:sldId id="270" r:id="rId13"/>
    <p:sldId id="265" r:id="rId14"/>
    <p:sldId id="268" r:id="rId15"/>
    <p:sldId id="269" r:id="rId16"/>
    <p:sldId id="266" r:id="rId17"/>
    <p:sldId id="271" r:id="rId18"/>
    <p:sldId id="272" r:id="rId19"/>
    <p:sldId id="274" r:id="rId20"/>
    <p:sldId id="261" r:id="rId21"/>
    <p:sldId id="280" r:id="rId22"/>
    <p:sldId id="282" r:id="rId23"/>
    <p:sldId id="267" r:id="rId24"/>
    <p:sldId id="273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46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7B544-26E5-45CA-B9E8-1301FB5649E6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B1849-A5CF-47D9-BE32-9C8C0C084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1849-A5CF-47D9-BE32-9C8C0C084C4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1849-A5CF-47D9-BE32-9C8C0C084C4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31FD-7975-4A29-976F-996AB2BAFFBE}" type="datetimeFigureOut">
              <a:rPr lang="ru-RU" smtClean="0"/>
              <a:pPr/>
              <a:t>05.02.2016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E74E1A5-91E6-400A-80A8-F78151B193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31FD-7975-4A29-976F-996AB2BAFFBE}" type="datetimeFigureOut">
              <a:rPr lang="ru-RU" smtClean="0"/>
              <a:pPr/>
              <a:t>05.02.2016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E1A5-91E6-400A-80A8-F78151B193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31FD-7975-4A29-976F-996AB2BAFFBE}" type="datetimeFigureOut">
              <a:rPr lang="ru-RU" smtClean="0"/>
              <a:pPr/>
              <a:t>05.02.2016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E1A5-91E6-400A-80A8-F78151B193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31FD-7975-4A29-976F-996AB2BAFFBE}" type="datetimeFigureOut">
              <a:rPr lang="ru-RU" smtClean="0"/>
              <a:pPr/>
              <a:t>05.02.2016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E74E1A5-91E6-400A-80A8-F78151B193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31FD-7975-4A29-976F-996AB2BAFFBE}" type="datetimeFigureOut">
              <a:rPr lang="ru-RU" smtClean="0"/>
              <a:pPr/>
              <a:t>05.02.2016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E1A5-91E6-400A-80A8-F78151B1931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31FD-7975-4A29-976F-996AB2BAFFBE}" type="datetimeFigureOut">
              <a:rPr lang="ru-RU" smtClean="0"/>
              <a:pPr/>
              <a:t>05.02.2016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E1A5-91E6-400A-80A8-F78151B193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31FD-7975-4A29-976F-996AB2BAFFBE}" type="datetimeFigureOut">
              <a:rPr lang="ru-RU" smtClean="0"/>
              <a:pPr/>
              <a:t>05.02.2016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E74E1A5-91E6-400A-80A8-F78151B1931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31FD-7975-4A29-976F-996AB2BAFFBE}" type="datetimeFigureOut">
              <a:rPr lang="ru-RU" smtClean="0"/>
              <a:pPr/>
              <a:t>05.02.2016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E1A5-91E6-400A-80A8-F78151B193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31FD-7975-4A29-976F-996AB2BAFFBE}" type="datetimeFigureOut">
              <a:rPr lang="ru-RU" smtClean="0"/>
              <a:pPr/>
              <a:t>05.02.2016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E1A5-91E6-400A-80A8-F78151B193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31FD-7975-4A29-976F-996AB2BAFFBE}" type="datetimeFigureOut">
              <a:rPr lang="ru-RU" smtClean="0"/>
              <a:pPr/>
              <a:t>05.02.2016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E1A5-91E6-400A-80A8-F78151B193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31FD-7975-4A29-976F-996AB2BAFFBE}" type="datetimeFigureOut">
              <a:rPr lang="ru-RU" smtClean="0"/>
              <a:pPr/>
              <a:t>05.02.2016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E1A5-91E6-400A-80A8-F78151B1931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9931FD-7975-4A29-976F-996AB2BAFFBE}" type="datetimeFigureOut">
              <a:rPr lang="ru-RU" smtClean="0"/>
              <a:pPr/>
              <a:t>05.02.2016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E74E1A5-91E6-400A-80A8-F78151B1931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2;&#1086;&#1083;&#1086;&#1076;&#1072;&#1103;%20%20&#1075;&#1074;&#1072;&#1088;&#1076;&#1080;&#1103;\2013-02-18.wm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2;&#1086;&#1083;&#1086;&#1076;&#1072;&#1103;%20%20&#1075;&#1074;&#1072;&#1088;&#1076;&#1080;&#1103;\Kak%20molody%20my%20byli%20-%20minusovka.mp3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AutoShape 4" descr="http://www.11pr.net/wp-content/uploads/2012/07/mg-300x252.jpg"/>
          <p:cNvSpPr>
            <a:spLocks noChangeAspect="1" noChangeArrowheads="1"/>
          </p:cNvSpPr>
          <p:nvPr/>
        </p:nvSpPr>
        <p:spPr bwMode="auto">
          <a:xfrm>
            <a:off x="63500" y="-136525"/>
            <a:ext cx="3943350" cy="3314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5229200"/>
            <a:ext cx="9429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Героям Краснодона посвящается...</a:t>
            </a:r>
            <a:endParaRPr lang="ru-RU" sz="4000" i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://mgm.com.ua/sites/default/files/styles/675x675/public/bash-kprfru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437426"/>
            <a:ext cx="7286644" cy="4420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olodguard.ru/newphoto11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18" y="285728"/>
            <a:ext cx="5643602" cy="45812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5143512"/>
            <a:ext cx="692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Е.Н. Кошевая с оставшимися в живых молодогвардейцами – Ниной Иванцовой, Анатолием Лопуховым, Георгием Арутюнянцем. 1947 год.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8017964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Кадр из кинофильма «Молодая Гвардия»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Режиссёр Сергей Герасимов</a:t>
            </a:r>
            <a:endParaRPr lang="ru-RU" sz="3200" b="1" spc="50" dirty="0">
              <a:ln w="11430"/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2013-02-18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1500166" y="2357430"/>
            <a:ext cx="6286544" cy="3536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ryltat.ru/images/wow/molod/molod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246824"/>
            <a:ext cx="8734881" cy="25393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0"/>
            <a:ext cx="454425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Молодогвардейцы</a:t>
            </a:r>
            <a:endParaRPr lang="ru-RU" sz="4000" b="1" spc="50" dirty="0">
              <a:ln w="11430"/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443249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награждены  орденом Красного Знамени, медалью «Партизану Отечественной войны» 1-й степени.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 присвоено звание  Героев Советского Союза посмертно.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40119" y="285728"/>
            <a:ext cx="4974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Иван Туркенич (1920-1944)</a:t>
            </a:r>
            <a:endParaRPr lang="ru-RU" sz="3200" dirty="0"/>
          </a:p>
        </p:txBody>
      </p:sp>
      <p:pic>
        <p:nvPicPr>
          <p:cNvPr id="7171" name="Picture 3" descr="&amp;Icy;&amp;vcy;&amp;acy;&amp;ncy; &amp;Tcy;&amp;ucy;&amp;rcy;&amp;kcy;&amp;iecy;&amp;ncy;&amp;icy;&amp;chcy; -&#10;&amp;kcy;&amp;ocy;&amp;mcy;&amp;acy;&amp;ncy;&amp;dcy;&amp;icy;&amp;rcy; -&amp;Mcy;&amp;ocy;&amp;lcy;&amp;ocy;&amp;dcy;&amp;ocy;&amp;jcy; &amp;gcy;&amp;vcy;&amp;acy;&amp;rcy;&amp;dcy;&amp;icy;&amp;icy;-&#10;(&amp;fcy;&amp;ocy;&amp;tcy;&amp;ocy; 1943 &amp;gcy;.)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43582" y="285728"/>
            <a:ext cx="3143260" cy="611189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14346" y="1333577"/>
            <a:ext cx="50005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мае-июле 1942 года находился на фронте. Попав в плен в одном из боёв на Дону, сбежал, вернулся в Краснодон и стал командиром «Молодой гвардии».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августа 1944 года во время боев за польский городок Глогув капитан Иван Туркенич был смертельно ранен и через сутки скончался. Похоронен в польском городе Жешув на кладбище советских воинов.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32" y="142852"/>
            <a:ext cx="50365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Иван Земнухов (1923-1943)</a:t>
            </a:r>
            <a:endParaRPr lang="ru-RU" sz="3200" b="1" dirty="0"/>
          </a:p>
        </p:txBody>
      </p:sp>
      <p:pic>
        <p:nvPicPr>
          <p:cNvPr id="6146" name="Picture 2" descr="http://www.molodguard.ru/newphoto108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16068" y="500042"/>
            <a:ext cx="3885088" cy="56436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8" y="1000108"/>
            <a:ext cx="49291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Важная роль принадлежит ему в создании подпольной типографии.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декабре 1942 года стал администратором кружка художественной самодеятельности им. А. Горького. Этот клуб по сути стал штаб-квартирой молодогвардейцев.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Ночью с 15 на 16 января 1943 года после страшных пыток вместе с товарищами был живым сброшен в шурф шахты № 5.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Похоронен в братской могиле в городе Краснодоне.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022" y="142852"/>
            <a:ext cx="5062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Олег Кошевой (1926-1943)  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8" y="857232"/>
            <a:ext cx="52149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1940 года Олег начинает учиться в школе имени А. Горького, где, он познакомился с будущими молодогвардейцами и стал одним из них.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Кошевой пытался перейти линию фронта, но был схвачен на станции Картушино — при рутинном обыске на блокпосту у него был обнаружен пистолет, чистые бланки участника подполья и зашитый в одежде комсомольский билет, который он отказался оставить, вопреки требованиям конспирации. После пыток  был расстрелян 9 февраля 1943 года.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&amp;Ocy;&amp;lcy;&amp;iecy;&amp;gcy; &amp;Kcy;&amp;ocy;&amp;shcy;&amp;iecy;&amp;vcy;&amp;ocy;&amp;j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7818" y="743373"/>
            <a:ext cx="3500430" cy="5114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5269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Ульяна Громова (1924-1943) 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8" y="928670"/>
            <a:ext cx="50720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Громову избрали членом штаба подпольной комсомольской организации. Она принимала участие в подготовке боевых операций, распространяла листовки, собирала.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Накануне 25-й годовщины Октябрьской революции  вместе с Анатолием Поповым Ульяна вывесила красный флаг на трубе шахты.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январе 1943 года была арестована гестапо. На спине у неё была вырезана пятиконечная звезда, правая рука переломана.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&amp;Ucy;&amp;lcy;&amp;softcy;&amp;yacy;&amp;ncy;&amp;acy; &amp;Gcy;&amp;rcy;&amp;ocy;&amp;mcy;&amp;ocy;&amp;vcy;&amp;a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29256" y="857232"/>
            <a:ext cx="3292561" cy="4865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1414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Любовь Шевцова (1924-1943)</a:t>
            </a:r>
            <a:endParaRPr lang="ru-RU" sz="3200" b="1" dirty="0"/>
          </a:p>
        </p:txBody>
      </p:sp>
      <p:pic>
        <p:nvPicPr>
          <p:cNvPr id="28674" name="Picture 2" descr="http://www.molodguard.ru/newphoto108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412" y="857232"/>
            <a:ext cx="3714744" cy="509153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8" y="939961"/>
            <a:ext cx="52863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феврале 1942 года вступила в ВЛКСМ. Летом 1942 года закончила разведшколу  Управления Госбезопасности, была оставлена для работы в оккупированном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Ворошиловграде. В силу разных причин осталась без руководства и самостоятельно связалась с краснодонским подпольем.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результате предательства была арестована краснодонской полицией 8 января 1943 года и после жестоких пыток 9 февраля расстреляна в Гремучем лесу на окраине города Ровеньки.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579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Сергей Тюленин (1925-1943)</a:t>
            </a:r>
            <a:endParaRPr lang="ru-RU" sz="3200" b="1" dirty="0"/>
          </a:p>
        </p:txBody>
      </p:sp>
      <p:pic>
        <p:nvPicPr>
          <p:cNvPr id="27650" name="Picture 2" descr="http://www.molodguard.ru/newphoto10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0694" y="785794"/>
            <a:ext cx="3429024" cy="484510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6" y="1452169"/>
            <a:ext cx="51435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выполнял боевые задания штаба организации: участвовал в распространении листовок, сборе оружия, боеприпасов, взрывчатки.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ночь на 6 декабря 1942 года участвовал в поджоге биржи труда.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января 1943 года Сергей Тюленин был арестован оккупационными властями и после жестоких пыток 31 января расстрелян и сброшен в шурф шахты № 5.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357166"/>
            <a:ext cx="859825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Вечная память молодогвардейцам…</a:t>
            </a:r>
            <a:endParaRPr lang="ru-RU" sz="4000" b="1" spc="50" dirty="0">
              <a:ln w="11430"/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Kak molody my byli - minusov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3923928" y="6237312"/>
            <a:ext cx="304800" cy="3048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051720" y="1556792"/>
            <a:ext cx="5832648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страшно умирать в 16 лет,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хочется чертовски жить. 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слезы лить, а улыбаться, 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Влюбляться и детей растить. </a:t>
            </a:r>
            <a:b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солнце клонится к закату.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встретить им уже рассвет.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бессмертие ушли ребята,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расцвете юношеских лет…</a:t>
            </a:r>
            <a:endParaRPr lang="ru-RU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molgv1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003749">
            <a:off x="7319994" y="1079989"/>
            <a:ext cx="1526717" cy="22900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 descr="molgv1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208902">
            <a:off x="7289710" y="3042081"/>
            <a:ext cx="1505527" cy="229250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 descr="molgv1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087814">
            <a:off x="141168" y="1140689"/>
            <a:ext cx="1334438" cy="200165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Рисунок 12" descr="molgv19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095555">
            <a:off x="7394305" y="4662808"/>
            <a:ext cx="1464355" cy="216325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Рисунок 13" descr="newphoto1959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20730028">
            <a:off x="249160" y="2860897"/>
            <a:ext cx="1491335" cy="218004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Рисунок 14" descr="newphoto1962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20937154">
            <a:off x="171027" y="4783787"/>
            <a:ext cx="1595361" cy="193933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advTm="3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5" showWhenStopped="0">
                <p:cTn id="6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Молодая  гвардия\1349084100_90aef8272b3c2c4539fa1b7ed1b6cab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1983" y="1071546"/>
            <a:ext cx="7387735" cy="571504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5720" y="142852"/>
            <a:ext cx="835824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B44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Пускай ты умер... Но в песне смелых и сильных духом</a:t>
            </a:r>
          </a:p>
          <a:p>
            <a:r>
              <a:rPr lang="ru-RU" sz="2600" b="1" dirty="0" smtClean="0">
                <a:solidFill>
                  <a:srgbClr val="B44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всегда ты будешь живым примером,</a:t>
            </a:r>
          </a:p>
          <a:p>
            <a:r>
              <a:rPr lang="ru-RU" sz="2600" b="1" dirty="0" smtClean="0">
                <a:solidFill>
                  <a:srgbClr val="B44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призывом гордым к свободе, к свету! </a:t>
            </a:r>
          </a:p>
          <a:p>
            <a:r>
              <a:rPr lang="ru-RU" sz="2600" b="1" dirty="0" smtClean="0">
                <a:solidFill>
                  <a:srgbClr val="B44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Безумству храбрых поем мы песню!</a:t>
            </a:r>
            <a:endParaRPr lang="ru-RU" sz="2600" b="1" dirty="0">
              <a:solidFill>
                <a:srgbClr val="B446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854405"/>
            <a:ext cx="450059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Подвиг героев «Молодой гвардии» запечатлен в одноименном романе А.А.Фадеева.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"Эта героическая тема захватила меня. Писал с громадным напором и увлечением. Пишу обо всем так, как оно было в действительности». –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А.А. Фадеев.</a:t>
            </a:r>
          </a:p>
          <a:p>
            <a:endParaRPr lang="ru-RU" dirty="0" smtClean="0"/>
          </a:p>
        </p:txBody>
      </p:sp>
      <p:pic>
        <p:nvPicPr>
          <p:cNvPr id="2050" name="Picture 2" descr="http://eois.mskobr.ru/book_images/img_5412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92080" y="1124744"/>
            <a:ext cx="3371163" cy="52332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357166"/>
            <a:ext cx="859825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Вечная память молодогвардейцам…</a:t>
            </a:r>
            <a:endParaRPr lang="ru-RU" sz="4000" b="1" spc="50" dirty="0">
              <a:ln w="11430"/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78579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жизни Олега Кошевого, его самоотверженной борьбе рассказывает в своей книге мать героя Елена Кошевая.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проникнута нерастраченной материнской любовью и лаской.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&amp;IEcy;. &amp;Ncy;. &amp;Kcy;&amp;ocy;&amp;shcy;&amp;iecy;&amp;vcy;&amp;acy;&amp;yacy; - &amp;Pcy;&amp;ocy;&amp;vcy;&amp;iecy;&amp;scy;&amp;tcy;&amp;softcy; &amp;ocy; &amp;scy;&amp;ycy;&amp;ncy;&amp;ie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088" y="1052736"/>
            <a:ext cx="3168352" cy="540204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357166"/>
            <a:ext cx="859825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Вечная память молодогвардейцам…</a:t>
            </a:r>
            <a:endParaRPr lang="ru-RU" sz="4000" b="1" spc="50" dirty="0">
              <a:ln w="11430"/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052736"/>
            <a:ext cx="8715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Музей в  Краснодоне, посвященный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героям-молодогвардейцам. Самое крупное хранилище документов по деятельности организации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8" name="Picture 4" descr="http://www.molodguard.ru/newphoto16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985073"/>
            <a:ext cx="9144000" cy="36557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2348880"/>
            <a:ext cx="3895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Фрагмент экспозиции музея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0"/>
            <a:ext cx="859825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Вечная память молодогвардейцам…</a:t>
            </a:r>
            <a:endParaRPr lang="ru-RU" sz="4000" b="1" spc="50" dirty="0">
              <a:ln w="11430"/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467544" y="764704"/>
            <a:ext cx="8001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Памятники Олегу Кошевому и Любе Шевцовой в городе Харькове.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://school69.edu.kh.ua/files2/images/%D0%B1%D1%96%D0%B1%D0%BB%D1%96%D0%BE%D1%82%D0%B5%D0%BA%D0%B0/%D0%BA%D0%BE%D1%88%D0%B5%D0%B2%D0%BE%D0%B9.JPG?size=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785926"/>
            <a:ext cx="3541663" cy="4714908"/>
          </a:xfrm>
          <a:prstGeom prst="rect">
            <a:avLst/>
          </a:prstGeom>
          <a:noFill/>
        </p:spPr>
      </p:pic>
      <p:pic>
        <p:nvPicPr>
          <p:cNvPr id="1030" name="Picture 6" descr="File:&amp;Lcy;&amp;yucy;&amp;bcy;&amp;ocy;&amp;vcy;&amp;softcy; &amp;SHcy;&amp;iecy;&amp;vcy;&amp;tscy;&amp;ocy;&amp;vcy;&amp;acy; &amp;KHcy;&amp;acy;&amp;rcy;&amp;softcy;&amp;kcy;&amp;ocy;&amp;vcy;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1833552"/>
            <a:ext cx="3500462" cy="46672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0"/>
            <a:ext cx="859825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Вечная память молодогвардейцам…</a:t>
            </a:r>
            <a:endParaRPr lang="ru-RU" sz="4000" b="1" spc="50" dirty="0">
              <a:ln w="11430"/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&amp;Pcy;&amp;acy;&amp;mcy;&amp;yacy;&amp;tcy;&amp;ncy;&amp;icy;&amp;kcy; &quot;&amp;Kcy;&amp;lcy;&amp;yacy;&amp;tcy;&amp;vcy;&amp;acy;&quot;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24128" y="1988840"/>
            <a:ext cx="3086122" cy="45720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08104" y="980728"/>
            <a:ext cx="3357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 «Клятва»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Краснодоне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124744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Ульяне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Громовой в Тольятти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://www.tlt1.ru/photo/var/resizes/togliatti/%D0%9F%D0%B0%D0%BC%D1%8F%D1%82%D0%BD%D0%B8%D0%BA-%D0%B3%D0%BE%D1%80%D0%B5%D0%BB%D1%8C%D0%B5%D1%84%20%D0%A3%D0%BB%D1%8C%D1%8F%D0%BD%D0%B5%20%D0%93%D1%80%D0%BE%D0%BC%D0%BE%D0%B2%D0%BE%D0%B9.jpg?m=135280617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068960"/>
            <a:ext cx="5172914" cy="3143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260648"/>
            <a:ext cx="859825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Вечная память молодогвардейцам…</a:t>
            </a:r>
            <a:endParaRPr lang="ru-RU" sz="4000" b="1" spc="50" dirty="0">
              <a:ln w="11430"/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59825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Вечная память молодогвардейцам…</a:t>
            </a:r>
            <a:endParaRPr lang="ru-RU" sz="4000" b="1" spc="50" dirty="0">
              <a:ln w="11430"/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11216" cy="4724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 1956 г. в </a:t>
            </a:r>
            <a:r>
              <a:rPr lang="ru-RU" sz="2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Екатерингофском</a:t>
            </a: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парке </a:t>
            </a:r>
            <a:r>
              <a:rPr 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Ленинграда был воздвигнут памятник членам подпольной организации «Молодая гвардия», погибшим в 1943 г. 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Памятник является авторским повторением монумента,  сооруженного в Краснодоне.</a:t>
            </a:r>
            <a:endParaRPr lang="en-US" sz="2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тех пор два города связаны памятью о подвиге молодогвардейцев.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1143000"/>
            <a:ext cx="3665984" cy="549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9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42844" y="345024"/>
            <a:ext cx="450059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«Молодая гвардия» — подпольная антифашистская комсомольская организация, действовавшая в годы Великой Отечественной войны, в основном в городе Краснодоне Луганской  (Ворошиловградской) области (Украинская ССР).</a:t>
            </a:r>
          </a:p>
          <a:p>
            <a:r>
              <a:rPr lang="ru-RU" sz="2400" dirty="0" smtClean="0"/>
              <a:t>Она насчитывала около 110 участников. Среди них многие только что закончили школу. Самому младшему было 14 лет.</a:t>
            </a:r>
          </a:p>
          <a:p>
            <a:r>
              <a:rPr lang="ru-RU" sz="2400" dirty="0" smtClean="0"/>
              <a:t>Участников организации называют </a:t>
            </a:r>
            <a:r>
              <a:rPr lang="ru-RU" sz="2400" b="1" dirty="0" smtClean="0"/>
              <a:t>молодогвардейцы.</a:t>
            </a:r>
          </a:p>
          <a:p>
            <a:endParaRPr lang="ru-RU" sz="2400" dirty="0"/>
          </a:p>
        </p:txBody>
      </p:sp>
      <p:pic>
        <p:nvPicPr>
          <p:cNvPr id="4100" name="Picture 4" descr="http://bung.do.am/imeges/molodaya_gvardia.gif"/>
          <p:cNvPicPr>
            <a:picLocks noChangeAspect="1" noChangeArrowheads="1"/>
          </p:cNvPicPr>
          <p:nvPr/>
        </p:nvPicPr>
        <p:blipFill>
          <a:blip r:embed="rId3" cstate="screen"/>
          <a:srcRect r="3131" b="2777"/>
          <a:stretch>
            <a:fillRect/>
          </a:stretch>
        </p:blipFill>
        <p:spPr bwMode="auto">
          <a:xfrm>
            <a:off x="4857752" y="357166"/>
            <a:ext cx="4065943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4" y="901560"/>
            <a:ext cx="4572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Подпольные группы молодёжи возникли в Краснодоне сразу после оккупации его немецкими войсками.</a:t>
            </a:r>
          </a:p>
          <a:p>
            <a:r>
              <a:rPr lang="ru-RU" sz="2400" dirty="0" smtClean="0"/>
              <a:t>В конце сентября 1942 года молодёжные подпольные группы объединились в «Молодую гвардию», название было предложено Сергеем Тюлениным. </a:t>
            </a:r>
          </a:p>
          <a:p>
            <a:r>
              <a:rPr lang="ru-RU" sz="2400" dirty="0" smtClean="0"/>
              <a:t>Командиром организации стал   Иван </a:t>
            </a:r>
            <a:r>
              <a:rPr lang="ru-RU" sz="2400" dirty="0" err="1" smtClean="0"/>
              <a:t>Туркенич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11266" name="Picture 2" descr="&amp;Icy;&amp;vcy;&amp;acy;&amp;ncy; &amp;Tcy;&amp;ucy;&amp;rcy;&amp;kcy;&amp;iecy;&amp;ncy;&amp;icy;&amp;ch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714356"/>
            <a:ext cx="379171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8" y="1831667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B44614"/>
                </a:solidFill>
              </a:rPr>
              <a:t>"...Клянусь мстить беспощадно за разорённые города и сёла,</a:t>
            </a:r>
          </a:p>
          <a:p>
            <a:r>
              <a:rPr lang="ru-RU" sz="2400" b="1" dirty="0" smtClean="0">
                <a:solidFill>
                  <a:srgbClr val="B44614"/>
                </a:solidFill>
              </a:rPr>
              <a:t> за кровь наших людей.</a:t>
            </a:r>
          </a:p>
          <a:p>
            <a:r>
              <a:rPr lang="ru-RU" sz="2400" b="1" dirty="0" smtClean="0">
                <a:solidFill>
                  <a:srgbClr val="B44614"/>
                </a:solidFill>
              </a:rPr>
              <a:t> Если для этой мести потребуется моя жизнь, </a:t>
            </a:r>
          </a:p>
          <a:p>
            <a:r>
              <a:rPr lang="ru-RU" sz="2400" b="1" dirty="0" smtClean="0">
                <a:solidFill>
                  <a:srgbClr val="B44614"/>
                </a:solidFill>
              </a:rPr>
              <a:t>я отдам её без минуты колебания." 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7170" name="Picture 2" descr="http://www.molodguard.ru/newphoto157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9124" y="1000108"/>
            <a:ext cx="4606897" cy="55959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71414"/>
            <a:ext cx="628890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Клятва молодогвардейцев</a:t>
            </a:r>
            <a:endParaRPr lang="ru-RU" sz="4000" b="1" spc="50" dirty="0">
              <a:ln w="11430"/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813402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Деятельность «Молодой гвардии»</a:t>
            </a:r>
            <a:endParaRPr lang="ru-RU" sz="4000" b="1" spc="50" dirty="0">
              <a:ln w="11430"/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309293"/>
            <a:ext cx="35004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«Молодая гвардия» выпустила и распространила более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тысяч антифашистских  листовок.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Члены организации уничтожали вражеские автомашины с солдатами, боеприпасами и горючим.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molodguard.ru/newphoto11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19544" y="1785926"/>
            <a:ext cx="5353050" cy="394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molodguard.ru/newphoto11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2" y="428604"/>
            <a:ext cx="4457704" cy="24765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06" y="749931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Устроили поджог здания биржи труда, где хранились списки людей, предназначенных к вывозу в Германию, тем самым около 2000 человек были спасены от угона в Германию.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Готовились устроить вооружённое восстание в Краснодоне, чтобы разбить немецкий гарнизон и присоединиться к наступающим частям Советской армии.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572000" y="3457668"/>
            <a:ext cx="4286280" cy="2971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00042"/>
            <a:ext cx="7445115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Раскрытие «Молодой гвардии»</a:t>
            </a:r>
            <a:endParaRPr lang="ru-RU" sz="4000" b="1" spc="50" dirty="0">
              <a:ln w="11430"/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52" y="1928802"/>
            <a:ext cx="8572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Поиски партизан активизировались после того, как молодогвардейцы совершили дерзкий налёт на немецкие автомашины с новогодними подарками, которые подпольщики хотели использовать для своих нужд.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Почепцов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входивший в «Молодую гвардию» и его отчим В. Громов донесли на известных им комсомольцев и коммунистов, при этом Г.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Почепцов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сообщил имена известных ему членов «Молодой гвардии». 5 января 1943 г. полиция начала массовые аресты, которые продолжались вплоть до 11 января.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42853"/>
            <a:ext cx="7072362" cy="15388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Судьба молодогвардейцев</a:t>
            </a: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7" y="2285992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049238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фашистских застенках молодогвардейцы мужественно и стойко выдержали жесточайшие пытки.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15, 16 и 31 января 1943 г. фашисты частью живыми, частью расстрелянными сбросили 71 чел. в шурф шахты № 5, глубиной 53 м.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2833718" y="2709886"/>
            <a:ext cx="6096000" cy="40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500</TotalTime>
  <Words>823</Words>
  <Application>Microsoft Office PowerPoint</Application>
  <PresentationFormat>Экран (4:3)</PresentationFormat>
  <Paragraphs>106</Paragraphs>
  <Slides>25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МОЛОДАЯ ГВАРДИЯ</dc:title>
  <dc:creator>Acer</dc:creator>
  <cp:lastModifiedBy>1</cp:lastModifiedBy>
  <cp:revision>76</cp:revision>
  <dcterms:created xsi:type="dcterms:W3CDTF">2013-02-18T08:36:24Z</dcterms:created>
  <dcterms:modified xsi:type="dcterms:W3CDTF">2016-02-05T16:05:36Z</dcterms:modified>
</cp:coreProperties>
</file>