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svm" ContentType="image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5" r:id="rId31"/>
    <p:sldId id="286" r:id="rId32"/>
    <p:sldId id="298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6" r:id="rId41"/>
    <p:sldId id="297" r:id="rId42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60" autoAdjust="0"/>
  </p:normalViewPr>
  <p:slideViewPr>
    <p:cSldViewPr>
      <p:cViewPr varScale="1">
        <p:scale>
          <a:sx n="64" d="100"/>
          <a:sy n="64" d="100"/>
        </p:scale>
        <p:origin x="-1380" y="-10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F01AE2E-19D5-47BB-87DA-0C565B92518F}" type="slidenum">
              <a:t>‹#›</a:t>
            </a:fld>
            <a:endParaRPr lang="de-DE" sz="14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5391382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34EDAC2E-0584-4176-935C-CE7C28B0F07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085347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08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5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5" y="70008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700088"/>
            <a:ext cx="6303962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5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9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2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5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4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084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15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79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68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m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5467" y="539477"/>
            <a:ext cx="4057162" cy="40571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92629" y="957036"/>
            <a:ext cx="46792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г</a:t>
            </a:r>
            <a:r>
              <a:rPr lang="ru-RU" b="1" dirty="0" smtClean="0"/>
              <a:t>осударственное бюджетное </a:t>
            </a:r>
          </a:p>
          <a:p>
            <a:pPr algn="ctr"/>
            <a:r>
              <a:rPr lang="ru-RU" b="1" dirty="0" smtClean="0"/>
              <a:t>общеобразовательное учреждение</a:t>
            </a:r>
          </a:p>
          <a:p>
            <a:pPr algn="ctr"/>
            <a:r>
              <a:rPr lang="ru-RU" b="1" dirty="0" smtClean="0"/>
              <a:t>Самарской  области</a:t>
            </a:r>
          </a:p>
          <a:p>
            <a:pPr algn="ctr"/>
            <a:r>
              <a:rPr lang="ru-RU" b="1" dirty="0" smtClean="0"/>
              <a:t>основная общеобразовательная школа №39</a:t>
            </a:r>
          </a:p>
          <a:p>
            <a:pPr algn="ctr"/>
            <a:r>
              <a:rPr lang="ru-RU" b="1" dirty="0"/>
              <a:t>г</a:t>
            </a:r>
            <a:r>
              <a:rPr lang="ru-RU" b="1" dirty="0" smtClean="0"/>
              <a:t>ородского округа Сызрань  города Сызрань</a:t>
            </a:r>
          </a:p>
          <a:p>
            <a:pPr algn="ctr"/>
            <a:r>
              <a:rPr lang="ru-RU" b="1" dirty="0" smtClean="0"/>
              <a:t>Самарской области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42813" y="4406632"/>
            <a:ext cx="5211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К конкурсу музеев образовательных организаций</a:t>
            </a:r>
          </a:p>
          <a:p>
            <a:pPr algn="ctr"/>
            <a:r>
              <a:rPr lang="ru-RU" b="1" dirty="0" smtClean="0"/>
              <a:t>«Оружие Победы», посвящённого </a:t>
            </a:r>
          </a:p>
          <a:p>
            <a:pPr algn="ctr"/>
            <a:r>
              <a:rPr lang="ru-RU" b="1" dirty="0" smtClean="0"/>
              <a:t>Параду Памяти 7 ноября 1941 года.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64248" y="6228109"/>
            <a:ext cx="105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/>
              <a:t>2019 </a:t>
            </a:r>
            <a:r>
              <a:rPr lang="ru-RU" sz="2400" b="1" dirty="0" smtClean="0"/>
              <a:t>г.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4373823"/>
            <a:ext cx="9000000" cy="264637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Верхом на коне на площадь выезжает маршал Советского Союза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Климент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Ворошилов.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Навстречу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ему на коне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следует</a:t>
            </a:r>
            <a:endParaRPr lang="ru-RU" sz="2400" b="1" dirty="0" smtClean="0"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командующий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парадом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генерал-лейтенант Михаил Пуркаев</a:t>
            </a:r>
            <a:endParaRPr lang="ru-RU" sz="2400" b="1" dirty="0" smtClean="0"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отдаёт Ворошилову рапорт.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Вместе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они объезжают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войска</a:t>
            </a:r>
            <a:endParaRPr lang="ru-RU" sz="2400" b="1" dirty="0" smtClean="0"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поздравляют их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24-й годовщиной Великой Октябрьской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социалистической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революции.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ответ несётся долго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не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смолкающее «Ура!».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0" y="720000"/>
            <a:ext cx="5760000" cy="3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40000" y="699480"/>
            <a:ext cx="8808840" cy="620064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de-DE" dirty="0">
              <a:solidFill>
                <a:srgbClr val="99284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20000" y="720000"/>
            <a:ext cx="6660000" cy="3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20000" y="4680000"/>
            <a:ext cx="8640000" cy="198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Затем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Ворошилов поднимается на трибуну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произносит традиционную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поздравительную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речь</a:t>
            </a: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.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 конце её раздаётся сорок артиллерийских залпов.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Под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звуки фанфар начинается военный парад.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720000"/>
            <a:ext cx="702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3808" y="4337999"/>
            <a:ext cx="8928992" cy="275420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триб</a:t>
            </a:r>
            <a:r>
              <a:rPr lang="ru-RU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уне присутствуют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руководители партии и правительства: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Калинин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, Андреев, Шверник,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Вознесенский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, Шкирятов,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Вышинский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, местные партийные и советские руководители.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Среди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гостей-наблюдателей — члены дипкорпуса,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английская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военная миссия во главе с генерал-лейтенантом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Макферланом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, военные атташе, иностранные корреспонденты.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60000" y="737280"/>
            <a:ext cx="6840000" cy="3402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0000" y="4288320"/>
            <a:ext cx="8820000" cy="2731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Первым вступает на площадь сводный полк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начальствующего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состава.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Затем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, чеканя шаг, проходят части 65-й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сибирской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 237-й приволжской пехотных дивизий.  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Под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звуки авиационного марша и крики «Ура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!»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волна за волной над площадью пролетают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истребители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, штурмовики, тяжёлые бомбардировщики.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737280"/>
            <a:ext cx="4140000" cy="358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900000"/>
            <a:ext cx="414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40000" y="4680000"/>
            <a:ext cx="8820000" cy="187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  площади  идут курсантские «коробки»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подразделений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Военно-медицинской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академии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имени Кирова,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эвакуированной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из Ленинграда.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40000" y="540000"/>
            <a:ext cx="8808840" cy="648000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de-DE" dirty="0">
              <a:solidFill>
                <a:srgbClr val="99284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916200"/>
            <a:ext cx="4162680" cy="36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62680" y="900000"/>
            <a:ext cx="4297320" cy="36719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5816" y="4571924"/>
            <a:ext cx="8784184" cy="20700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Проследовала мотопехота на автомобилях, </a:t>
            </a: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бронированные </a:t>
            </a:r>
            <a:endParaRPr lang="ru-RU" sz="24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тягачи 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с артиллерийскими </a:t>
            </a: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орудиями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, бронемашины — </a:t>
            </a:r>
            <a:endParaRPr lang="ru-RU" sz="24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от 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лёгких пулеметных </a:t>
            </a: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БА-64 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до средних пушечных БА-10</a:t>
            </a: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,</a:t>
            </a:r>
            <a:endParaRPr lang="ru-RU" sz="24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танки всех видов — от 3-тонных малюток-амфибий </a:t>
            </a:r>
            <a:endParaRPr lang="ru-RU" sz="24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Т-38 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до 50-тонного гиганта Т-35, </a:t>
            </a: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доставленного 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на </a:t>
            </a: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парад</a:t>
            </a:r>
            <a:endParaRPr lang="ru-RU" sz="24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из </a:t>
            </a: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Казани.</a:t>
            </a:r>
            <a:r>
              <a:rPr lang="ru-RU" sz="2400" b="1" dirty="0"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    </a:t>
            </a:r>
            <a:r>
              <a:rPr lang="de-DE" sz="24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Проехали </a:t>
            </a:r>
            <a:r>
              <a:rPr lang="de-DE" sz="2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зенитные и прожекторные полки.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720" y="3780000"/>
            <a:ext cx="8820000" cy="3191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Украшением парада в Куйбышеве была его воздушная часть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.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Это был единственный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воздушный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 за все годы войны,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ставший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впечатляющей демонстрацией мощи советских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ВВС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иностранному дипломатическому корпусу.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Организовали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его настолько сильно и убедительно, что буквально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поразили присутствовавших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 нём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иностранных</a:t>
            </a:r>
            <a:r>
              <a:rPr lang="ru-RU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военных</a:t>
            </a:r>
            <a:endParaRPr lang="ru-RU" sz="2400" b="1" dirty="0"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атташе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 журналистов.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разным оценкам, над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Куйбышевым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пролетело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от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600 до 700 боевых самолётов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преимущественно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новых типов.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720000"/>
            <a:ext cx="450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720000"/>
            <a:ext cx="432000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000" y="2677669"/>
            <a:ext cx="8820000" cy="4825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Помощником командующего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куйбышевским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парадом Пуркаева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 воздушнойчасти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был 37-летний командующий ВВС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ПриВО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полковник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Владимир Судец, будущий маршал авиации и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заместитель министра обороны СССР. Для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участия в параде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он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привлёк запасные авиаполки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военно-учебные заведения ВВС,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dirty="0">
                <a:latin typeface="Times New Roman" pitchFamily="18"/>
                <a:ea typeface="Andale Sans UI" pitchFamily="2"/>
                <a:cs typeface="Tahoma" pitchFamily="2"/>
              </a:rPr>
              <a:t>д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ислоцировавшиеся</a:t>
            </a:r>
            <a:r>
              <a:rPr lang="ru-RU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</a:t>
            </a:r>
            <a:r>
              <a:rPr lang="ru-RU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территории ПриВО.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Для </a:t>
            </a:r>
            <a:r>
              <a:rPr lang="ru-RU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воздушного парада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были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задействованы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все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аэродромы на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территорииКуйбышевской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области —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sng" strike="noStrike" kern="1200" dirty="0" smtClean="0">
                <a:ln>
                  <a:noFill/>
                </a:ln>
                <a:solidFill>
                  <a:srgbClr val="FF00FF"/>
                </a:solidFill>
                <a:uFillTx/>
                <a:latin typeface="Times New Roman" pitchFamily="18"/>
                <a:ea typeface="Andale Sans UI" pitchFamily="2"/>
                <a:cs typeface="Tahoma" pitchFamily="2"/>
              </a:rPr>
              <a:t>Троекуровка </a:t>
            </a:r>
            <a:r>
              <a:rPr lang="de-DE" sz="2400" b="1" i="0" u="sng" strike="noStrike" kern="1200" dirty="0">
                <a:ln>
                  <a:noFill/>
                </a:ln>
                <a:solidFill>
                  <a:srgbClr val="FF00FF"/>
                </a:solidFill>
                <a:uFillTx/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de-DE" sz="2400" b="1" i="0" u="sng" strike="noStrike" kern="1200" dirty="0" smtClean="0">
                <a:ln>
                  <a:noFill/>
                </a:ln>
                <a:solidFill>
                  <a:srgbClr val="FF00FF"/>
                </a:solidFill>
                <a:uFillTx/>
                <a:latin typeface="Times New Roman" pitchFamily="18"/>
                <a:ea typeface="Andale Sans UI" pitchFamily="2"/>
                <a:cs typeface="Tahoma" pitchFamily="2"/>
              </a:rPr>
              <a:t>Сызрани,</a:t>
            </a:r>
            <a:r>
              <a:rPr lang="ru-RU" sz="2400" b="1" i="0" u="sng" strike="noStrike" kern="1200" dirty="0" smtClean="0">
                <a:ln>
                  <a:noFill/>
                </a:ln>
                <a:solidFill>
                  <a:srgbClr val="FF00FF"/>
                </a:solidFill>
                <a:uFillTx/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гражданский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аэропорт местной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авиации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Смышляевка,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совместный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заводской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аэродром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строящихся на Безымянке двух авиазаводов,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военный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аэродром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«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Кряж» в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Куйбышев</a:t>
            </a:r>
            <a:r>
              <a:rPr lang="ru-RU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е.</a:t>
            </a:r>
            <a:endParaRPr lang="de-DE" sz="2400" b="1" i="0" u="none" strike="noStrike" kern="1200" dirty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400" b="1" i="0" u="none" strike="noStrike" kern="1200" dirty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360" y="540360"/>
            <a:ext cx="4499640" cy="215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540000"/>
            <a:ext cx="4320000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000" y="3287879"/>
            <a:ext cx="8820000" cy="3732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Чтобы парад был представлен массово и красочно,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вспоминал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его участник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от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Качинской авиашколы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полковник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 отставке Фёдор Усков, решили,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что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все участники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пройдут над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городом дважды.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Полки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 эскадрильи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самолётов</a:t>
            </a:r>
            <a:endParaRPr lang="ru-RU" sz="2400" b="1" dirty="0"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dirty="0">
                <a:latin typeface="Times New Roman" pitchFamily="18"/>
                <a:ea typeface="Andale Sans UI" pitchFamily="2"/>
                <a:cs typeface="Tahoma" pitchFamily="2"/>
              </a:rPr>
              <a:t>ф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ронтовой</a:t>
            </a:r>
            <a:r>
              <a:rPr lang="ru-RU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дальней авиации попеременно пролетали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над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городом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разных высотах в 2—3 эшелона.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При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этом нижние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самолёты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проносились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над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площадью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мощным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рёвом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авиамоторов производили очень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сильное </a:t>
            </a:r>
            <a:endParaRPr lang="ru-RU" sz="24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впечатление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.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Наблюдавшим с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земли за воздушным </a:t>
            </a: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парадом</a:t>
            </a:r>
            <a:endParaRPr lang="ru-RU" sz="2400" b="1" dirty="0"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определить </a:t>
            </a:r>
            <a:r>
              <a:rPr lang="de-DE" sz="24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их общее число было практически невозможно.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40000" y="720000"/>
            <a:ext cx="4500000" cy="23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7824" y="611485"/>
            <a:ext cx="8607425" cy="1262062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9 ноября  1941  года  в  Куйбышеве  вышла  газета „Волжская коммуна“ №265.</a:t>
            </a:r>
            <a:br>
              <a:rPr lang="ru-RU" dirty="0" smtClean="0"/>
            </a:br>
            <a:r>
              <a:rPr lang="ru-RU" dirty="0" smtClean="0"/>
              <a:t> </a:t>
            </a:r>
            <a:endParaRPr lang="de-DE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0" y="2138363"/>
            <a:ext cx="8418513" cy="476250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dirty="0" smtClean="0">
                <a:solidFill>
                  <a:srgbClr val="99284C"/>
                </a:solidFill>
              </a:rPr>
              <a:t> </a:t>
            </a:r>
            <a:endParaRPr lang="de-DE" dirty="0">
              <a:solidFill>
                <a:srgbClr val="99284C"/>
              </a:solidFill>
            </a:endParaRPr>
          </a:p>
        </p:txBody>
      </p:sp>
      <p:pic>
        <p:nvPicPr>
          <p:cNvPr id="2050" name="Picture 2" descr="I:\DCIM\106CANON\IMG_31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b="2639"/>
          <a:stretch/>
        </p:blipFill>
        <p:spPr bwMode="auto">
          <a:xfrm>
            <a:off x="719832" y="1633684"/>
            <a:ext cx="4322613" cy="531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0" y="1847034"/>
            <a:ext cx="3665447" cy="488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75816" y="539477"/>
            <a:ext cx="8784976" cy="1080522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3600" dirty="0"/>
              <a:t>22 июня  1941  год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de-D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5816" y="1619999"/>
            <a:ext cx="8784976" cy="5400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/>
              <a:t>Макаров  Иван  Семёнович, </a:t>
            </a:r>
            <a:br>
              <a:rPr lang="de-DE" dirty="0"/>
            </a:br>
            <a:r>
              <a:rPr lang="de-DE" dirty="0"/>
              <a:t>Участник ВОВ, Почётный гражданин г. Сызрани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50" y="1979637"/>
            <a:ext cx="3888432" cy="49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82" y="3560837"/>
            <a:ext cx="4535488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5"/>
          <p:cNvSpPr txBox="1">
            <a:spLocks noGrp="1"/>
          </p:cNvSpPr>
          <p:nvPr>
            <p:ph type="subTitle" idx="4294967295"/>
          </p:nvPr>
        </p:nvSpPr>
        <p:spPr>
          <a:xfrm>
            <a:off x="4823582" y="2137680"/>
            <a:ext cx="4417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Школьный  музей</a:t>
            </a:r>
          </a:p>
          <a:p>
            <a:pPr marL="7200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Экспозиция </a:t>
            </a:r>
          </a:p>
          <a:p>
            <a:pPr marL="7200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«Мы-помним. Мы – гордимся.»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20000" y="720000"/>
            <a:ext cx="8607960" cy="12621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 dirty="0"/>
              <a:t>2011  - 2018гг.</a:t>
            </a:r>
            <a:br>
              <a:rPr lang="de-DE" sz="2800" dirty="0"/>
            </a:br>
            <a:r>
              <a:rPr lang="de-DE" sz="2800" dirty="0"/>
              <a:t>г.Самара.    Парад памяти.   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72000" lvl="0" indent="0">
              <a:buNone/>
            </a:pPr>
            <a:r>
              <a:rPr lang="de-DE" b="1" dirty="0">
                <a:solidFill>
                  <a:srgbClr val="C00000"/>
                </a:solidFill>
              </a:rPr>
              <a:t>Газета   „Волжские  вести“ от 22 октября  2011 года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marL="72000" lv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</a:t>
            </a:r>
            <a:r>
              <a:rPr lang="ru-RU" b="1" dirty="0" smtClean="0">
                <a:solidFill>
                  <a:schemeClr val="tx1"/>
                </a:solidFill>
              </a:rPr>
              <a:t>Начиная с 2011 года в Самаре  </a:t>
            </a:r>
          </a:p>
          <a:p>
            <a:pPr marL="72000" lv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                                        ежегодно в память событий    </a:t>
            </a:r>
          </a:p>
          <a:p>
            <a:pPr marL="72000" lv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                                          ноября 1941 года проходит  </a:t>
            </a:r>
          </a:p>
          <a:p>
            <a:pPr marL="72000" lv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Парад Памяти.</a:t>
            </a:r>
          </a:p>
          <a:p>
            <a:pPr marL="72000" lv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72000" lv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                 </a:t>
            </a:r>
          </a:p>
          <a:p>
            <a:pPr marL="72000" lv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72000" lv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                                      Тематика парадов меняется</a:t>
            </a:r>
          </a:p>
          <a:p>
            <a:pPr marL="72000" lv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         ежегодно.</a:t>
            </a:r>
            <a:endParaRPr lang="de-DE" b="1" dirty="0">
              <a:solidFill>
                <a:schemeClr val="tx1"/>
              </a:solidFill>
            </a:endParaRPr>
          </a:p>
          <a:p>
            <a:pPr marL="72000" lvl="0" indent="0">
              <a:buNone/>
            </a:pPr>
            <a:r>
              <a:rPr lang="de-DE" b="1" dirty="0" smtClean="0">
                <a:solidFill>
                  <a:schemeClr val="tx1"/>
                </a:solidFill>
              </a:rPr>
              <a:t>     </a:t>
            </a:r>
            <a:endParaRPr lang="de-DE" b="1" dirty="0">
              <a:solidFill>
                <a:schemeClr val="tx1"/>
              </a:solidFill>
            </a:endParaRPr>
          </a:p>
          <a:p>
            <a:pPr lvl="0"/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2699717"/>
            <a:ext cx="3087579" cy="414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40000" y="599760"/>
            <a:ext cx="9071640" cy="1500839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/>
              <a:t> </a:t>
            </a:r>
            <a:r>
              <a:rPr lang="de-DE" sz="2600" dirty="0"/>
              <a:t> 2011 год. Первый Парад Памяти  посвящен </a:t>
            </a:r>
            <a:br>
              <a:rPr lang="de-DE" sz="2600" dirty="0"/>
            </a:br>
            <a:r>
              <a:rPr lang="de-DE" sz="2600" dirty="0"/>
              <a:t>70-летию парада 1941 года в «Запасной столице» </a:t>
            </a:r>
            <a:br>
              <a:rPr lang="de-DE" sz="2600" dirty="0"/>
            </a:br>
            <a:r>
              <a:rPr lang="de-DE" sz="2600" dirty="0"/>
              <a:t>г. Куйбышеве. </a:t>
            </a:r>
            <a:br>
              <a:rPr lang="de-DE" sz="2600" dirty="0"/>
            </a:br>
            <a:endParaRPr lang="de-DE" sz="2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980000"/>
            <a:ext cx="8820000" cy="50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68360" y="720000"/>
            <a:ext cx="8891640" cy="128664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600" dirty="0"/>
              <a:t> 2012 год.   Парад  Памяти  посвящён подвигу  тружеников тыла. </a:t>
            </a:r>
            <a:br>
              <a:rPr lang="de-DE" sz="2600" dirty="0"/>
            </a:br>
            <a:endParaRPr lang="de-DE" sz="2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2160000"/>
            <a:ext cx="8460000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64360" y="2797920"/>
            <a:ext cx="6570360" cy="511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/>
              <a:t> 2013 год. Парад Памяти посвящен 70-летию образования суворовских военных и нахимовских военно-морских училищ.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2115720"/>
            <a:ext cx="882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/>
              <a:t> 2014 год.  Парад Памяти   посвящён  дружбе народов.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980000"/>
            <a:ext cx="882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/>
              <a:t>2015 год.  Парад  посвящён  Героям  Отечества.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979640"/>
            <a:ext cx="8829000" cy="50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40000" y="590040"/>
            <a:ext cx="9071640" cy="13899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/>
              <a:t>2016 год. Парад Памяти   посвящен  75-летию парада, созданию в Куйбышеве «Запасной столицы» и присвоению Самаре статуса </a:t>
            </a:r>
            <a:br>
              <a:rPr lang="de-DE" dirty="0"/>
            </a:br>
            <a:r>
              <a:rPr lang="de-DE" dirty="0"/>
              <a:t>«Город трудовой и боевой славы».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2160000"/>
            <a:ext cx="882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/>
              <a:t> 2017 год.   Парад Памяти   посвящен </a:t>
            </a:r>
            <a:br>
              <a:rPr lang="de-DE" dirty="0"/>
            </a:br>
            <a:r>
              <a:rPr lang="de-DE" dirty="0"/>
              <a:t>«Полководцам Победы».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2160000"/>
            <a:ext cx="8820000" cy="50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de-D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2520" y="540000"/>
            <a:ext cx="9014040" cy="685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822600" y="900000"/>
            <a:ext cx="8418240" cy="6000480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 algn="ctr">
              <a:buNone/>
            </a:pPr>
            <a:r>
              <a:rPr lang="de-DE" b="1" dirty="0">
                <a:latin typeface="Times New Roman" pitchFamily="18"/>
              </a:rPr>
              <a:t>Все,   кто мог держать в   руках оружие, люди разных профессий,   очень далеких от военных, - врачи, учителя, инженеры, артисты, вчерашние выпускники и школьники,   люди разных национальностей,   стали записываться добровольцами на фронт.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2880000"/>
            <a:ext cx="432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069080" y="4500000"/>
            <a:ext cx="5110920" cy="2409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824" y="1763613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Главными героями  были  полководцы, непосредственно связанные с историей Куйбышева, Приволжского Федерального округа, 65-ой стрелковой дивизией  и Ленинградским  фронтом: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Максим Алексеевич Пуркаев,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Климент Ефремович Ворошилов,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Владимир Александрович Судец,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Александр Михайлович Василевский,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Георгий Константинович Жуков,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Леонид Александрович Говоров,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Петр Кириллович Кошевой,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Гайк Оганесович Мартиросян,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Дмитрий Федорович Устинов, 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Кирилл Афанасьевич Мерецков.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0879" y="699480"/>
            <a:ext cx="8607960" cy="992125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Полководцы   Победы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724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28398" y="611485"/>
            <a:ext cx="8607960" cy="103244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 dirty="0"/>
              <a:t>2018  год. Парад  памяти „Оружие  Победы“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3808" y="1620000"/>
            <a:ext cx="8856984" cy="5527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   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Проект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уже стал народным, в его рамках реализуется все больше идей.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ru-RU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2018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году тема 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парада—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«Оружие Победы».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Внимание  </a:t>
            </a:r>
            <a:r>
              <a:rPr lang="ru-RU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будет </a:t>
            </a:r>
            <a:r>
              <a:rPr lang="ru-RU" sz="2200" b="1" dirty="0"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трудовым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коллективам  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предприятий,</a:t>
            </a:r>
            <a:r>
              <a:rPr lang="ru-RU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которые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ковали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щит Родины в годы Великой Отечественной войны. 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  </a:t>
            </a:r>
            <a:r>
              <a:rPr lang="ru-RU" sz="2200" b="1" dirty="0">
                <a:latin typeface="Times New Roman" pitchFamily="18"/>
                <a:ea typeface="Andale Sans UI" pitchFamily="2"/>
                <a:cs typeface="Tahoma" pitchFamily="2"/>
              </a:rPr>
              <a:t>П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амяти  2018</a:t>
            </a:r>
            <a:r>
              <a:rPr lang="ru-RU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года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 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охватит около 35 тысяч человек.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Начнется 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  на площади имени Куйбышева в полдень.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Расчеты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пройдут в форме и с оружием времен Великой Отечественной.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За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ними проследует историческая техника,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этом   помогут военные части и 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исторические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клубы Урала и других регионов. 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Вслед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за самарцами пройдут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парадные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расчеты из нескольких 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городов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страны,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также колонны ветеранских общественных организаций,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промышленных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предприятий, юнармейцы, студенты</a:t>
            </a: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.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При прохождении заводчан будет звучать информация,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какой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вклад в годы войны внесло то или иное предприятие </a:t>
            </a:r>
            <a:endParaRPr lang="ru-RU" sz="2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de-DE" sz="2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Великую Победу.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832" y="1691605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2019 году основной темой парада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станет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«Солдатская слава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Организаторы расскажут о воинах Красной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армии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 Куйбышева,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которые отправились 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жерло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Великой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Отечественной войны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ноября 1941 года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Самарцам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расскажут о судьбах павших воинов и героев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которые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вернулись домой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ctr">
              <a:buAutoNum type="arabicPlain" startAt="2019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AutoNum type="arabicPlain" startAt="2019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AutoNum type="arabicPlain" startAt="2019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684213"/>
            <a:ext cx="8609013" cy="1262062"/>
          </a:xfrm>
        </p:spPr>
        <p:txBody>
          <a:bodyPr/>
          <a:lstStyle/>
          <a:p>
            <a:r>
              <a:rPr lang="ru-RU" dirty="0" smtClean="0"/>
              <a:t>            </a:t>
            </a:r>
            <a:r>
              <a:rPr lang="de-DE" dirty="0" smtClean="0"/>
              <a:t>201</a:t>
            </a:r>
            <a:r>
              <a:rPr lang="ru-RU" dirty="0" smtClean="0"/>
              <a:t>9</a:t>
            </a:r>
            <a:r>
              <a:rPr lang="de-DE" dirty="0" smtClean="0"/>
              <a:t>  </a:t>
            </a:r>
            <a:r>
              <a:rPr lang="de-DE" dirty="0" err="1"/>
              <a:t>год</a:t>
            </a:r>
            <a:r>
              <a:rPr lang="de-DE" dirty="0"/>
              <a:t>. </a:t>
            </a:r>
            <a:r>
              <a:rPr lang="de-DE" dirty="0" err="1"/>
              <a:t>Парад</a:t>
            </a:r>
            <a:r>
              <a:rPr lang="de-DE" dirty="0"/>
              <a:t>  </a:t>
            </a:r>
            <a:r>
              <a:rPr lang="de-DE" dirty="0" err="1"/>
              <a:t>памяти</a:t>
            </a:r>
            <a:r>
              <a:rPr lang="de-DE" dirty="0"/>
              <a:t> </a:t>
            </a:r>
            <a:r>
              <a:rPr lang="de-DE" dirty="0" smtClean="0"/>
              <a:t>„</a:t>
            </a:r>
            <a:r>
              <a:rPr lang="ru-RU" dirty="0" smtClean="0"/>
              <a:t> Солдатская  слава</a:t>
            </a:r>
            <a:r>
              <a:rPr lang="de-DE" dirty="0" smtClean="0"/>
              <a:t>“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0" y="2339975"/>
            <a:ext cx="8418513" cy="47625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Гостем праздничного мероприятия станет актёр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Василий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Лановой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сыгравший в культовых «Офицерах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7824" y="683493"/>
            <a:ext cx="8607960" cy="615553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4000" dirty="0">
                <a:latin typeface="Times New Roman" pitchFamily="18"/>
              </a:rPr>
              <a:t>Куйбышев – запасная столица.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7824" y="1619597"/>
            <a:ext cx="42516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9424" y="1980000"/>
            <a:ext cx="349884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63848" y="4499597"/>
            <a:ext cx="4680000" cy="2514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832400" y="5292005"/>
            <a:ext cx="33344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Почему в 1941 году именно </a:t>
            </a:r>
          </a:p>
          <a:p>
            <a:pPr algn="ctr"/>
            <a:r>
              <a:rPr lang="ru-RU" sz="2000" b="1" dirty="0" smtClean="0"/>
              <a:t>Куйбышеву </a:t>
            </a:r>
          </a:p>
          <a:p>
            <a:pPr algn="ctr"/>
            <a:r>
              <a:rPr lang="ru-RU" sz="2000" b="1" dirty="0" smtClean="0"/>
              <a:t>было суждено  стать</a:t>
            </a:r>
          </a:p>
          <a:p>
            <a:pPr algn="ctr"/>
            <a:r>
              <a:rPr lang="ru-RU" sz="2000" b="1" dirty="0" smtClean="0"/>
              <a:t> запасной столицей?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808" y="693719"/>
            <a:ext cx="8845031" cy="6398486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4000" dirty="0">
                <a:latin typeface="Times New Roman" pitchFamily="18"/>
              </a:rPr>
              <a:t>Почему именно Куйбышев?</a:t>
            </a:r>
            <a:br>
              <a:rPr lang="de-DE" sz="4000" dirty="0">
                <a:latin typeface="Times New Roman" pitchFamily="18"/>
              </a:rPr>
            </a:b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de-DE" i="0" dirty="0" smtClean="0">
                <a:solidFill>
                  <a:srgbClr val="000000"/>
                </a:solidFill>
              </a:rPr>
              <a:t>Т</a:t>
            </a:r>
            <a:r>
              <a:rPr lang="de-DE" sz="2200" i="0" dirty="0" smtClean="0">
                <a:solidFill>
                  <a:srgbClr val="000000"/>
                </a:solidFill>
              </a:rPr>
              <a:t>у</a:t>
            </a:r>
            <a:r>
              <a:rPr lang="de-DE" sz="2200" i="0" dirty="0" smtClean="0">
                <a:solidFill>
                  <a:srgbClr val="000000"/>
                </a:solidFill>
                <a:latin typeface="Times New Roman" pitchFamily="18"/>
              </a:rPr>
              <a:t>т </a:t>
            </a:r>
            <a:r>
              <a:rPr lang="de-DE" sz="2200" i="0" dirty="0">
                <a:solidFill>
                  <a:srgbClr val="000000"/>
                </a:solidFill>
                <a:latin typeface="Times New Roman" pitchFamily="18"/>
              </a:rPr>
              <a:t>несколько причин. С одной стороны, близость Куйбышева (1000 километров от Москвы),  нахождение мощной военной группировки (в Куйбышеве располагался штаб Приволжского военного округа), крупнейший в стране железнодорожный узел, соединивший Европу с Азией, готовность куйбышевских властей к организации масштабной эвакуации.</a:t>
            </a:r>
            <a:r>
              <a:rPr lang="de-DE" i="0" dirty="0">
                <a:solidFill>
                  <a:srgbClr val="000000"/>
                </a:solidFill>
                <a:latin typeface="Times New Roman" pitchFamily="18"/>
              </a:rPr>
              <a:t/>
            </a:r>
            <a:br>
              <a:rPr lang="de-DE" i="0" dirty="0">
                <a:solidFill>
                  <a:srgbClr val="000000"/>
                </a:solidFill>
                <a:latin typeface="Times New Roman" pitchFamily="18"/>
              </a:rPr>
            </a:br>
            <a:r>
              <a:rPr lang="ru-RU" sz="2200" i="0" dirty="0" smtClean="0">
                <a:solidFill>
                  <a:srgbClr val="000000"/>
                </a:solidFill>
                <a:latin typeface="Times New Roman" pitchFamily="18"/>
              </a:rPr>
              <a:t>Кроме </a:t>
            </a:r>
            <a:r>
              <a:rPr lang="ru-RU" sz="2200" i="0" dirty="0">
                <a:solidFill>
                  <a:srgbClr val="000000"/>
                </a:solidFill>
                <a:latin typeface="Times New Roman" pitchFamily="18"/>
              </a:rPr>
              <a:t>того, в город и область летом и осенью 1941 года были эвакуированы десятки оборонных заводов, построены свыше 30 временных аэродромов. </a:t>
            </a:r>
            <a:r>
              <a:rPr lang="ru-RU" sz="2200" i="0" dirty="0" smtClean="0">
                <a:solidFill>
                  <a:srgbClr val="000000"/>
                </a:solidFill>
                <a:latin typeface="Times New Roman" pitchFamily="18"/>
              </a:rPr>
              <a:t> В </a:t>
            </a:r>
            <a:r>
              <a:rPr lang="ru-RU" sz="2200" i="0" dirty="0">
                <a:solidFill>
                  <a:srgbClr val="000000"/>
                </a:solidFill>
                <a:latin typeface="Times New Roman" pitchFamily="18"/>
              </a:rPr>
              <a:t>годы войны куйбышевское </a:t>
            </a:r>
            <a:r>
              <a:rPr lang="ru-RU" sz="2200" i="0" dirty="0" smtClean="0">
                <a:solidFill>
                  <a:srgbClr val="000000"/>
                </a:solidFill>
                <a:latin typeface="Times New Roman" pitchFamily="18"/>
              </a:rPr>
              <a:t> Поволжье </a:t>
            </a:r>
            <a:r>
              <a:rPr lang="ru-RU" sz="2200" i="0" dirty="0">
                <a:solidFill>
                  <a:srgbClr val="000000"/>
                </a:solidFill>
                <a:latin typeface="Times New Roman" pitchFamily="18"/>
              </a:rPr>
              <a:t>повысило добычу нефти настолько, что стало именоваться «вторым Баку». На территории области был построен самый крупный в СССР газопровод Бугуруслан-Куйбышев. То есть за короткое время Куйбышев стал крупнейшим промышленным и оборонным центром СССР, обладающим необходимой инфраструктурой, чтобы стать запасной столицей страны. Дальнейшее развитие истории показало, что Куйбышев с честью справился с возложенной на него задачей.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808" y="469440"/>
            <a:ext cx="8845031" cy="65505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l">
              <a:buNone/>
            </a:pPr>
            <a:r>
              <a:rPr lang="ru-RU" i="0" dirty="0">
                <a:solidFill>
                  <a:srgbClr val="000000"/>
                </a:solidFill>
                <a:latin typeface="Times New Roman" pitchFamily="18"/>
              </a:rPr>
              <a:t> </a:t>
            </a:r>
            <a:r>
              <a:rPr lang="ru-RU" i="0" dirty="0" smtClean="0">
                <a:solidFill>
                  <a:srgbClr val="000000"/>
                </a:solidFill>
                <a:latin typeface="Times New Roman" pitchFamily="18"/>
              </a:rPr>
              <a:t>   В  </a:t>
            </a:r>
            <a:r>
              <a:rPr lang="ru-RU" i="0" dirty="0">
                <a:solidFill>
                  <a:srgbClr val="000000"/>
                </a:solidFill>
                <a:latin typeface="Times New Roman" pitchFamily="18"/>
              </a:rPr>
              <a:t>1941 года из Москвы в Куйбышев были эвакуированы советское правительство, иностранный дипломатический корпус, Большой театр, видные деятели советского искусства, семья И.В. Сталина. В условиях строжайшей секретности в центре города был построен бункер Сталина, а в районе железнодорожной станции «Безымянка» был</a:t>
            </a:r>
            <a:r>
              <a:rPr lang="de-DE" i="0" dirty="0">
                <a:solidFill>
                  <a:srgbClr val="000000"/>
                </a:solidFill>
                <a:latin typeface="Times New Roman" pitchFamily="18"/>
              </a:rPr>
              <a:t> </a:t>
            </a:r>
            <a:r>
              <a:rPr lang="ru-RU" i="0" dirty="0">
                <a:solidFill>
                  <a:srgbClr val="000000"/>
                </a:solidFill>
                <a:latin typeface="Times New Roman" pitchFamily="18"/>
              </a:rPr>
              <a:t>расположен Безымянлаг, заключённые которого участвовали в строительстве авиационных и авиамоторных заводов. Санатории и больницы города были </a:t>
            </a:r>
            <a:r>
              <a:rPr lang="ru-RU" i="0" dirty="0" smtClean="0">
                <a:solidFill>
                  <a:srgbClr val="000000"/>
                </a:solidFill>
                <a:latin typeface="Times New Roman" pitchFamily="18"/>
              </a:rPr>
              <a:t>переоборудованы </a:t>
            </a:r>
            <a:r>
              <a:rPr lang="ru-RU" i="0" dirty="0">
                <a:solidFill>
                  <a:srgbClr val="000000"/>
                </a:solidFill>
                <a:latin typeface="Times New Roman" pitchFamily="18"/>
              </a:rPr>
              <a:t>под эвакогоспитали, в одном из них </a:t>
            </a:r>
            <a:r>
              <a:rPr lang="ru-RU" i="0" dirty="0" smtClean="0">
                <a:solidFill>
                  <a:srgbClr val="000000"/>
                </a:solidFill>
                <a:latin typeface="Times New Roman" pitchFamily="18"/>
              </a:rPr>
              <a:t/>
            </a:r>
            <a:br>
              <a:rPr lang="ru-RU" i="0" dirty="0" smtClean="0">
                <a:solidFill>
                  <a:srgbClr val="000000"/>
                </a:solidFill>
                <a:latin typeface="Times New Roman" pitchFamily="18"/>
              </a:rPr>
            </a:br>
            <a:r>
              <a:rPr lang="ru-RU" i="0" dirty="0" smtClean="0">
                <a:solidFill>
                  <a:srgbClr val="000000"/>
                </a:solidFill>
                <a:latin typeface="Times New Roman" pitchFamily="18"/>
              </a:rPr>
              <a:t>встал </a:t>
            </a:r>
            <a:r>
              <a:rPr lang="ru-RU" i="0" dirty="0">
                <a:solidFill>
                  <a:srgbClr val="000000"/>
                </a:solidFill>
                <a:latin typeface="Times New Roman" pitchFamily="18"/>
              </a:rPr>
              <a:t>на протезы </a:t>
            </a:r>
            <a:r>
              <a:rPr lang="ru-RU" i="0" dirty="0" smtClean="0">
                <a:solidFill>
                  <a:srgbClr val="000000"/>
                </a:solidFill>
                <a:latin typeface="Times New Roman" pitchFamily="18"/>
              </a:rPr>
              <a:t>легендарный</a:t>
            </a:r>
            <a:br>
              <a:rPr lang="ru-RU" i="0" dirty="0" smtClean="0">
                <a:solidFill>
                  <a:srgbClr val="000000"/>
                </a:solidFill>
                <a:latin typeface="Times New Roman" pitchFamily="18"/>
              </a:rPr>
            </a:br>
            <a:r>
              <a:rPr lang="ru-RU" i="0" dirty="0" smtClean="0">
                <a:solidFill>
                  <a:srgbClr val="000000"/>
                </a:solidFill>
                <a:latin typeface="Times New Roman" pitchFamily="18"/>
              </a:rPr>
              <a:t> </a:t>
            </a:r>
            <a:r>
              <a:rPr lang="ru-RU" i="0" dirty="0">
                <a:solidFill>
                  <a:srgbClr val="000000"/>
                </a:solidFill>
                <a:latin typeface="Times New Roman" pitchFamily="18"/>
              </a:rPr>
              <a:t>лётчик  </a:t>
            </a:r>
            <a:r>
              <a:rPr lang="ru-RU" i="0" dirty="0" smtClean="0">
                <a:solidFill>
                  <a:srgbClr val="000000"/>
                </a:solidFill>
                <a:latin typeface="Times New Roman" pitchFamily="18"/>
              </a:rPr>
              <a:t>Алексей </a:t>
            </a:r>
            <a:r>
              <a:rPr lang="ru-RU" i="0" dirty="0">
                <a:solidFill>
                  <a:srgbClr val="000000"/>
                </a:solidFill>
                <a:latin typeface="Times New Roman" pitchFamily="18"/>
              </a:rPr>
              <a:t>Маресьев.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856" y="617959"/>
            <a:ext cx="7845840" cy="56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72000" lvl="0" indent="0" rtl="0" hangingPunct="0">
              <a:buClr>
                <a:srgbClr val="99284C"/>
              </a:buClr>
              <a:buSzPct val="75000"/>
              <a:buNone/>
              <a:tabLst/>
              <a:defRPr sz="4000" b="1" i="1">
                <a:solidFill>
                  <a:srgbClr val="800000"/>
                </a:solidFill>
                <a:latin typeface="Times New Roman" pitchFamily="18"/>
              </a:defRPr>
            </a:pPr>
            <a:r>
              <a:rPr lang="de-DE" sz="4000" b="1" i="1" dirty="0">
                <a:solidFill>
                  <a:srgbClr val="800000"/>
                </a:solidFill>
                <a:latin typeface="Times New Roman" pitchFamily="18"/>
                <a:ea typeface="Andale Sans UI" pitchFamily="2"/>
                <a:cs typeface="Tahoma" pitchFamily="2"/>
              </a:rPr>
              <a:t>Куйбышев – запасная столица.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17312" y="4931965"/>
            <a:ext cx="3117813" cy="194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4000" dirty="0">
                <a:latin typeface="Times New Roman" pitchFamily="18"/>
              </a:rPr>
              <a:t>Куйбышев – запасная столица.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808" y="1717200"/>
            <a:ext cx="8784976" cy="5302799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</a:t>
            </a:r>
            <a:r>
              <a:rPr lang="ru-RU" sz="2200" b="1" dirty="0" smtClean="0">
                <a:latin typeface="Times New Roman" pitchFamily="18"/>
              </a:rPr>
              <a:t>За </a:t>
            </a:r>
            <a:r>
              <a:rPr lang="ru-RU" sz="2200" b="1" dirty="0">
                <a:latin typeface="Times New Roman" pitchFamily="18"/>
              </a:rPr>
              <a:t>годы войны население Куйбышева возросло в полтора раза - с 400 до 600 тысяч человек. Соответственно увеличилось количество транспорта. Для безопасности движения в августе 1942 года на наиболее </a:t>
            </a:r>
            <a:r>
              <a:rPr lang="ru-RU" sz="2200" b="1" dirty="0" smtClean="0">
                <a:latin typeface="Times New Roman" pitchFamily="18"/>
              </a:rPr>
              <a:t> оживлённых </a:t>
            </a:r>
            <a:r>
              <a:rPr lang="ru-RU" sz="2200" b="1" dirty="0">
                <a:latin typeface="Times New Roman" pitchFamily="18"/>
              </a:rPr>
              <a:t>улицах впервые были установлены светофоры. </a:t>
            </a:r>
            <a:r>
              <a:rPr lang="ru-RU" sz="2200" b="1" dirty="0" smtClean="0">
                <a:latin typeface="Times New Roman" pitchFamily="18"/>
              </a:rPr>
              <a:t> В </a:t>
            </a:r>
            <a:r>
              <a:rPr lang="ru-RU" sz="2200" b="1" dirty="0">
                <a:latin typeface="Times New Roman" pitchFamily="18"/>
              </a:rPr>
              <a:t>ноябре 1942 года по улице Льва Толстого - от железнодорожного вокзала до площади Революции - пошёл первый троллейбус.</a:t>
            </a:r>
          </a:p>
          <a:p>
            <a:pPr lvl="0">
              <a:buNone/>
            </a:pPr>
            <a:r>
              <a:rPr lang="ru-RU" sz="2200" b="1" dirty="0" smtClean="0">
                <a:latin typeface="Times New Roman" pitchFamily="18"/>
              </a:rPr>
              <a:t>      Невозможно </a:t>
            </a:r>
            <a:r>
              <a:rPr lang="ru-RU" sz="2200" b="1" dirty="0">
                <a:latin typeface="Times New Roman" pitchFamily="18"/>
              </a:rPr>
              <a:t>переоценить вклад Куйбышева в военное авиастроительство. </a:t>
            </a:r>
            <a:endParaRPr lang="ru-RU" sz="2200" b="1" dirty="0" smtClean="0">
              <a:latin typeface="Times New Roman" pitchFamily="18"/>
            </a:endParaRPr>
          </a:p>
          <a:p>
            <a:pPr lvl="0">
              <a:buNone/>
            </a:pPr>
            <a:r>
              <a:rPr lang="ru-RU" sz="2200" b="1" dirty="0" smtClean="0">
                <a:latin typeface="Times New Roman" pitchFamily="18"/>
              </a:rPr>
              <a:t>Только </a:t>
            </a:r>
            <a:r>
              <a:rPr lang="ru-RU" sz="2200" b="1" dirty="0">
                <a:latin typeface="Times New Roman" pitchFamily="18"/>
              </a:rPr>
              <a:t>один пример – за всю </a:t>
            </a:r>
            <a:r>
              <a:rPr lang="ru-RU" sz="2200" b="1" dirty="0" smtClean="0">
                <a:latin typeface="Times New Roman" pitchFamily="18"/>
              </a:rPr>
              <a:t>войну</a:t>
            </a:r>
          </a:p>
          <a:p>
            <a:pPr lvl="0">
              <a:buNone/>
            </a:pPr>
            <a:r>
              <a:rPr lang="ru-RU" sz="2200" b="1" dirty="0" smtClean="0">
                <a:latin typeface="Times New Roman" pitchFamily="18"/>
              </a:rPr>
              <a:t> </a:t>
            </a:r>
            <a:r>
              <a:rPr lang="ru-RU" sz="2200" b="1" dirty="0">
                <a:latin typeface="Times New Roman" pitchFamily="18"/>
              </a:rPr>
              <a:t>в нашей стране было собрано </a:t>
            </a:r>
            <a:endParaRPr lang="ru-RU" sz="2200" b="1" dirty="0" smtClean="0">
              <a:latin typeface="Times New Roman" pitchFamily="18"/>
            </a:endParaRPr>
          </a:p>
          <a:p>
            <a:pPr lvl="0">
              <a:buNone/>
            </a:pPr>
            <a:r>
              <a:rPr lang="ru-RU" sz="2200" b="1" dirty="0" smtClean="0">
                <a:latin typeface="Times New Roman" pitchFamily="18"/>
              </a:rPr>
              <a:t>38 </a:t>
            </a:r>
            <a:r>
              <a:rPr lang="ru-RU" sz="2200" b="1" dirty="0">
                <a:latin typeface="Times New Roman" pitchFamily="18"/>
              </a:rPr>
              <a:t>тысяч штурмовиков – легендарных </a:t>
            </a:r>
            <a:endParaRPr lang="ru-RU" sz="2200" b="1" dirty="0" smtClean="0">
              <a:latin typeface="Times New Roman" pitchFamily="18"/>
            </a:endParaRPr>
          </a:p>
          <a:p>
            <a:pPr lvl="0">
              <a:buNone/>
            </a:pPr>
            <a:r>
              <a:rPr lang="ru-RU" sz="2200" b="1" dirty="0" smtClean="0">
                <a:latin typeface="Times New Roman" pitchFamily="18"/>
              </a:rPr>
              <a:t>Ил-2</a:t>
            </a:r>
            <a:r>
              <a:rPr lang="ru-RU" sz="2200" b="1" dirty="0">
                <a:latin typeface="Times New Roman" pitchFamily="18"/>
              </a:rPr>
              <a:t>. 32 тысячи из них построили в </a:t>
            </a:r>
            <a:endParaRPr lang="ru-RU" sz="2200" b="1" dirty="0" smtClean="0">
              <a:latin typeface="Times New Roman" pitchFamily="18"/>
            </a:endParaRPr>
          </a:p>
          <a:p>
            <a:pPr lvl="0">
              <a:buNone/>
            </a:pPr>
            <a:r>
              <a:rPr lang="ru-RU" sz="2200" b="1" dirty="0" smtClean="0">
                <a:latin typeface="Times New Roman" pitchFamily="18"/>
              </a:rPr>
              <a:t>Куйбышеве</a:t>
            </a:r>
            <a:r>
              <a:rPr lang="ru-RU" sz="2200" b="1" dirty="0">
                <a:latin typeface="Times New Roman" pitchFamily="18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76416" y="4643933"/>
            <a:ext cx="3060000" cy="204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540000" y="539477"/>
            <a:ext cx="8820000" cy="6840523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endParaRPr lang="ru-RU" sz="1400" dirty="0"/>
          </a:p>
          <a:p>
            <a:pPr lvl="0">
              <a:buNone/>
            </a:pPr>
            <a:endParaRPr lang="ru-RU" sz="2200" b="1" dirty="0">
              <a:latin typeface="Times New Roman" pitchFamily="18"/>
            </a:endParaRPr>
          </a:p>
          <a:p>
            <a:pPr lvl="0" algn="ctr">
              <a:buNone/>
            </a:pPr>
            <a:endParaRPr lang="ru-RU" sz="2200" b="1" dirty="0" smtClean="0">
              <a:latin typeface="Times New Roman" pitchFamily="18"/>
            </a:endParaRP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/>
              </a:rPr>
              <a:t>Несмотря </a:t>
            </a:r>
            <a:r>
              <a:rPr lang="ru-RU" sz="2200" b="1" dirty="0">
                <a:latin typeface="Times New Roman" pitchFamily="18"/>
              </a:rPr>
              <a:t>на тяжелейшие условия, 12-часовой рабочий </a:t>
            </a:r>
            <a:r>
              <a:rPr lang="ru-RU" sz="2200" b="1" dirty="0" smtClean="0">
                <a:latin typeface="Times New Roman" pitchFamily="18"/>
              </a:rPr>
              <a:t> день, нехватку </a:t>
            </a:r>
            <a:r>
              <a:rPr lang="ru-RU" sz="2200" b="1" dirty="0">
                <a:latin typeface="Times New Roman" pitchFamily="18"/>
              </a:rPr>
              <a:t>самого необходимого, куйбышевцы жили и работали для победы над врагом. </a:t>
            </a:r>
            <a:r>
              <a:rPr lang="ru-RU" sz="2200" b="1" dirty="0" smtClean="0">
                <a:latin typeface="Times New Roman" pitchFamily="18"/>
              </a:rPr>
              <a:t> Более </a:t>
            </a:r>
            <a:r>
              <a:rPr lang="ru-RU" sz="2200" b="1" dirty="0">
                <a:latin typeface="Times New Roman" pitchFamily="18"/>
              </a:rPr>
              <a:t>114 миллионов рублей в Фонд обороны внесли рабочие и служащие города. </a:t>
            </a:r>
            <a:r>
              <a:rPr lang="ru-RU" sz="2200" b="1" dirty="0" smtClean="0">
                <a:latin typeface="Times New Roman" pitchFamily="18"/>
              </a:rPr>
              <a:t> Врага </a:t>
            </a:r>
            <a:r>
              <a:rPr lang="ru-RU" sz="2200" b="1" dirty="0">
                <a:latin typeface="Times New Roman" pitchFamily="18"/>
              </a:rPr>
              <a:t>громили танковые колонны “Куйбышевский осоавиахимовец”, эскадрилья “Куйбышевский комсомолец”, </a:t>
            </a:r>
            <a:endParaRPr lang="ru-RU" sz="2200" b="1" dirty="0" smtClean="0">
              <a:latin typeface="Times New Roman" pitchFamily="18"/>
            </a:endParaRP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/>
              </a:rPr>
              <a:t>самолёты </a:t>
            </a:r>
            <a:r>
              <a:rPr lang="ru-RU" sz="2200" b="1" dirty="0">
                <a:latin typeface="Times New Roman" pitchFamily="18"/>
              </a:rPr>
              <a:t>“Чапаевцы”, “Куйбышевский пионер</a:t>
            </a:r>
            <a:r>
              <a:rPr lang="ru-RU" sz="2200" b="1" dirty="0" smtClean="0">
                <a:latin typeface="Times New Roman" pitchFamily="18"/>
              </a:rPr>
              <a:t>”,</a:t>
            </a: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/>
              </a:rPr>
              <a:t> </a:t>
            </a:r>
            <a:r>
              <a:rPr lang="ru-RU" sz="2200" b="1" dirty="0">
                <a:latin typeface="Times New Roman" pitchFamily="18"/>
              </a:rPr>
              <a:t>бронепоезд “Куйбышевский железнодорожник”, </a:t>
            </a:r>
            <a:endParaRPr lang="ru-RU" sz="2200" b="1" dirty="0" smtClean="0">
              <a:latin typeface="Times New Roman" pitchFamily="18"/>
            </a:endParaRP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/>
              </a:rPr>
              <a:t>звено </a:t>
            </a:r>
            <a:r>
              <a:rPr lang="ru-RU" sz="2200" b="1" dirty="0">
                <a:latin typeface="Times New Roman" pitchFamily="18"/>
              </a:rPr>
              <a:t>гидросамолетов “Речник Средней Волги”. </a:t>
            </a:r>
            <a:endParaRPr lang="ru-RU" sz="2200" b="1" dirty="0" smtClean="0">
              <a:latin typeface="Times New Roman" pitchFamily="18"/>
            </a:endParaRP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/>
              </a:rPr>
              <a:t>Более </a:t>
            </a:r>
            <a:r>
              <a:rPr lang="ru-RU" sz="2200" b="1" dirty="0">
                <a:latin typeface="Times New Roman" pitchFamily="18"/>
              </a:rPr>
              <a:t>80 миллионов рублей было собрано на строительство танковой колонны «Куйбышевский колхозник», </a:t>
            </a:r>
            <a:r>
              <a:rPr lang="ru-RU" sz="2200" b="1" dirty="0" smtClean="0">
                <a:latin typeface="Times New Roman" pitchFamily="18"/>
              </a:rPr>
              <a:t> а </a:t>
            </a:r>
            <a:r>
              <a:rPr lang="ru-RU" sz="2200" b="1" dirty="0">
                <a:latin typeface="Times New Roman" pitchFamily="18"/>
              </a:rPr>
              <a:t>пионеры и школьники области собрали на строительство танковой колонны «Юный пионер» 2 миллиона 130 тысяч 930 рублей</a:t>
            </a:r>
            <a:r>
              <a:rPr lang="ru-RU" sz="2200" b="1" dirty="0" smtClean="0">
                <a:latin typeface="Times New Roman" pitchFamily="18"/>
              </a:rPr>
              <a:t>.</a:t>
            </a: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/>
              </a:rPr>
              <a:t> </a:t>
            </a:r>
            <a:r>
              <a:rPr lang="ru-RU" sz="2200" b="1" dirty="0">
                <a:latin typeface="Times New Roman" pitchFamily="18"/>
              </a:rPr>
              <a:t>Из Куйбышева на фронт шли посылки для фронтовиков: </a:t>
            </a:r>
            <a:endParaRPr lang="ru-RU" sz="2200" b="1" dirty="0" smtClean="0">
              <a:latin typeface="Times New Roman" pitchFamily="18"/>
            </a:endParaRP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/>
              </a:rPr>
              <a:t>тулупы</a:t>
            </a:r>
            <a:r>
              <a:rPr lang="ru-RU" sz="2200" b="1" dirty="0">
                <a:latin typeface="Times New Roman" pitchFamily="18"/>
              </a:rPr>
              <a:t>, варежки, носки, телогрейки, валенки, шапки и продовольственные посылки.</a:t>
            </a:r>
          </a:p>
          <a:p>
            <a:pPr lvl="0" algn="ctr">
              <a:buNone/>
            </a:pPr>
            <a:r>
              <a:rPr lang="ru-RU" sz="2200" b="1" dirty="0" smtClean="0">
                <a:latin typeface="Times New Roman" pitchFamily="18"/>
              </a:rPr>
              <a:t> </a:t>
            </a:r>
            <a:endParaRPr lang="ru-RU" sz="2200" b="1" dirty="0">
              <a:latin typeface="Times New Roman" pitchFamily="18"/>
            </a:endParaRPr>
          </a:p>
          <a:p>
            <a:pPr lvl="0" algn="ctr">
              <a:buNone/>
            </a:pPr>
            <a:endParaRPr lang="ru-RU" sz="2200" b="1" dirty="0">
              <a:latin typeface="Times New Roman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160" y="720000"/>
            <a:ext cx="7845840" cy="56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72000" lvl="0" indent="0" rtl="0" hangingPunct="0">
              <a:buClr>
                <a:srgbClr val="99284C"/>
              </a:buClr>
              <a:buSzPct val="75000"/>
              <a:buNone/>
              <a:tabLst/>
              <a:defRPr sz="4000" b="1" i="1">
                <a:solidFill>
                  <a:srgbClr val="800000"/>
                </a:solidFill>
                <a:latin typeface="Times New Roman" pitchFamily="18"/>
              </a:defRPr>
            </a:pPr>
            <a:r>
              <a:rPr lang="de-DE" sz="4000" b="1" i="1" dirty="0">
                <a:solidFill>
                  <a:srgbClr val="800000"/>
                </a:solidFill>
                <a:latin typeface="Times New Roman" pitchFamily="18"/>
                <a:ea typeface="Andale Sans UI" pitchFamily="2"/>
                <a:cs typeface="Tahoma" pitchFamily="2"/>
              </a:rPr>
              <a:t>Куйбышев – запасная столица.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663" y="2051645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стал главным информационным центром страны – именно отсюда на весь мир новости от Советского информбюро сообщал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Юрий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Левитан.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01" y="755500"/>
            <a:ext cx="78644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83" y="4606190"/>
            <a:ext cx="3279403" cy="224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magspace.ru/uploads/2016/10/02/auto_17-53Yuri_Levitan_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8" y="4533518"/>
            <a:ext cx="3134314" cy="239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961228"/>
            <a:ext cx="8607960" cy="73866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>
              <a:buNone/>
            </a:pPr>
            <a:r>
              <a:rPr lang="ru-RU" dirty="0" smtClean="0"/>
              <a:t>Участники  Парада  Памяти  курсанты ВПК «Щит» </a:t>
            </a:r>
            <a:br>
              <a:rPr lang="ru-RU" dirty="0" smtClean="0"/>
            </a:br>
            <a:r>
              <a:rPr lang="ru-RU" dirty="0" smtClean="0"/>
              <a:t>г. Сызрань</a:t>
            </a:r>
            <a:endParaRPr lang="de-DE" dirty="0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>
            <a:spAutoFit/>
          </a:bodyPr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de-D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3848" y="2195661"/>
            <a:ext cx="8352928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/>
              <a:t>Артюхина  Клавдия  Ивановна, </a:t>
            </a:r>
            <a:br>
              <a:rPr lang="de-DE" dirty="0"/>
            </a:br>
            <a:r>
              <a:rPr lang="ru-RU" dirty="0"/>
              <a:t>У</a:t>
            </a:r>
            <a:r>
              <a:rPr lang="de-DE" dirty="0" smtClean="0"/>
              <a:t>частни</a:t>
            </a:r>
            <a:r>
              <a:rPr lang="ru-RU" dirty="0" smtClean="0"/>
              <a:t>к</a:t>
            </a:r>
            <a:r>
              <a:rPr lang="de-DE" dirty="0" smtClean="0"/>
              <a:t>  </a:t>
            </a:r>
            <a:r>
              <a:rPr lang="de-DE" dirty="0"/>
              <a:t>ВОВ, учитель школы №</a:t>
            </a:r>
            <a:r>
              <a:rPr lang="de-DE" dirty="0" smtClean="0"/>
              <a:t>39</a:t>
            </a:r>
            <a:r>
              <a:rPr lang="ru-RU" dirty="0" smtClean="0"/>
              <a:t>.</a:t>
            </a:r>
            <a:endParaRPr lang="de-DE" dirty="0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de-DE" dirty="0"/>
          </a:p>
        </p:txBody>
      </p:sp>
      <p:pic>
        <p:nvPicPr>
          <p:cNvPr id="1026" name="Picture 2" descr="I:\DCIM\106CANON\IMG_3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3419797"/>
            <a:ext cx="4535728" cy="340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5" y="2195661"/>
            <a:ext cx="3767220" cy="459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7680" y="2197148"/>
            <a:ext cx="413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Школьный  музей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Экспозиция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«Мы-помним. Мы – гордимся.»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808" y="611485"/>
            <a:ext cx="89523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lain" startAt="2016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ноября курсанты военно-патриотического отдела «Щит» Дворца творчества детей и молодежи Сызрани приняли участие в Параде Памяти в Самаре на площади имени В.В. Куйбышева. Сызранцы прошли по главной площади областной столицы в военной форме времен Великой Отечественной войны – в касках и плащ-палатках. Напомним, Парад Памяти проводится в честь военного парада, который прошел в Куйбышеве 7 ноября 1941. Всего в шествии на площади Куйбышева приняли участие более 30 тысяч человек, а также несколько десятков единиц военной техники. Напомним, кроме курсантов ВПО «ЩИТ», в Параде Памяти приняли участие и казаки Сызранского станичного казачьего общества, которые прошли по площади в традиционной казачьей форме - черкеска, кубанка,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башлык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ÐÑÑÑÐ°Ð½ÑÑ ÐÐÐ Â«Ð©Ð¸ÑÂ» Ð¿ÑÐ¸Ð½ÑÐ»Ð¸ ÑÑÐ°ÑÑÐ¸Ðµ Ð² ÐÐ°ÑÐ°Ð´Ðµ ÐÐ°Ð¼ÑÑÐ¸ Ð² Ð¡Ð°Ð¼Ð°Ñ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65" y="4617293"/>
            <a:ext cx="3147087" cy="236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yzran-small.ru/images/news/20161110-parad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4787949"/>
            <a:ext cx="3312368" cy="218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19832" y="3563813"/>
            <a:ext cx="8569325" cy="1620837"/>
          </a:xfrm>
        </p:spPr>
        <p:txBody>
          <a:bodyPr/>
          <a:lstStyle/>
          <a:p>
            <a:pPr>
              <a:buNone/>
            </a:pPr>
            <a:r>
              <a:rPr lang="ru-RU" sz="3200" dirty="0"/>
              <a:t>На параде</a:t>
            </a:r>
            <a:br>
              <a:rPr lang="ru-RU" sz="3200" dirty="0"/>
            </a:br>
            <a:r>
              <a:rPr lang="ru-RU" sz="2000" dirty="0"/>
              <a:t> Ликует, празднуя Победу,</a:t>
            </a:r>
            <a:br>
              <a:rPr lang="ru-RU" sz="2000" dirty="0"/>
            </a:br>
            <a:r>
              <a:rPr lang="ru-RU" sz="2000" dirty="0"/>
              <a:t> Мой город в зареве цветном,</a:t>
            </a:r>
            <a:br>
              <a:rPr lang="ru-RU" sz="2000" dirty="0"/>
            </a:br>
            <a:r>
              <a:rPr lang="ru-RU" sz="2000" dirty="0"/>
              <a:t> И на параде вместе с дедом</a:t>
            </a:r>
            <a:br>
              <a:rPr lang="ru-RU" sz="2000" dirty="0"/>
            </a:br>
            <a:r>
              <a:rPr lang="ru-RU" sz="2000" dirty="0"/>
              <a:t> Мы, взявшись за руки, идём.</a:t>
            </a:r>
            <a:br>
              <a:rPr lang="ru-RU" sz="2000" dirty="0"/>
            </a:br>
            <a:r>
              <a:rPr lang="ru-RU" sz="2000" dirty="0"/>
              <a:t> Дед помнит, как в лихие годы, </a:t>
            </a:r>
            <a:br>
              <a:rPr lang="ru-RU" sz="2000" dirty="0"/>
            </a:br>
            <a:r>
              <a:rPr lang="ru-RU" sz="2000" dirty="0"/>
              <a:t>За Родину он рвался в бой. </a:t>
            </a:r>
            <a:br>
              <a:rPr lang="ru-RU" sz="2000" dirty="0"/>
            </a:br>
            <a:r>
              <a:rPr lang="ru-RU" sz="2000" dirty="0"/>
              <a:t>Как ради жизни и свободы</a:t>
            </a:r>
            <a:br>
              <a:rPr lang="ru-RU" sz="2000" dirty="0"/>
            </a:br>
            <a:r>
              <a:rPr lang="ru-RU" sz="2000" dirty="0"/>
              <a:t> Погиб его земляк-герой. </a:t>
            </a:r>
            <a:br>
              <a:rPr lang="ru-RU" sz="2000" dirty="0"/>
            </a:br>
            <a:r>
              <a:rPr lang="ru-RU" sz="2000" dirty="0"/>
              <a:t>Как жгли фашисты наши сёла, </a:t>
            </a:r>
            <a:br>
              <a:rPr lang="ru-RU" sz="2000" dirty="0"/>
            </a:br>
            <a:r>
              <a:rPr lang="ru-RU" sz="2000" dirty="0"/>
              <a:t>Спалить хотели города… </a:t>
            </a:r>
            <a:br>
              <a:rPr lang="ru-RU" sz="2000" dirty="0"/>
            </a:br>
            <a:r>
              <a:rPr lang="ru-RU" sz="2000" dirty="0"/>
              <a:t>А нынче дедушка весёлый –</a:t>
            </a:r>
            <a:br>
              <a:rPr lang="ru-RU" sz="2000" dirty="0"/>
            </a:br>
            <a:r>
              <a:rPr lang="ru-RU" sz="2000" dirty="0"/>
              <a:t> Минула страшная беда. </a:t>
            </a:r>
            <a:br>
              <a:rPr lang="ru-RU" sz="2000" dirty="0"/>
            </a:br>
            <a:r>
              <a:rPr lang="ru-RU" sz="2000" dirty="0"/>
              <a:t>Мелькнула яркая звезда, </a:t>
            </a:r>
            <a:br>
              <a:rPr lang="ru-RU" sz="2000" dirty="0"/>
            </a:br>
            <a:r>
              <a:rPr lang="ru-RU" sz="2000" dirty="0"/>
              <a:t>За ней другие засияли.</a:t>
            </a:r>
            <a:br>
              <a:rPr lang="ru-RU" sz="2000" dirty="0"/>
            </a:br>
            <a:r>
              <a:rPr lang="ru-RU" sz="2000" dirty="0"/>
              <a:t> Я не забуду никогда, </a:t>
            </a:r>
            <a:br>
              <a:rPr lang="ru-RU" sz="2000" dirty="0"/>
            </a:br>
            <a:r>
              <a:rPr lang="ru-RU" sz="2000" dirty="0"/>
              <a:t>Как наши деды воевали! </a:t>
            </a:r>
            <a:br>
              <a:rPr lang="ru-RU" sz="2000" dirty="0"/>
            </a:b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980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72040" y="540000"/>
            <a:ext cx="8607960" cy="648000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de-DE" dirty="0">
              <a:solidFill>
                <a:srgbClr val="99284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000" y="852839"/>
            <a:ext cx="8100000" cy="1896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Несмотря на страшное положение,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7 ноября 1941 года на Красной площади </a:t>
            </a:r>
            <a:endParaRPr lang="ru-RU" sz="32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de-DE" sz="3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Москве состоялся парад.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2340000"/>
            <a:ext cx="8820000" cy="45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40000" y="540000"/>
            <a:ext cx="8820000" cy="638064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de-DE" dirty="0">
              <a:solidFill>
                <a:srgbClr val="99284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000" y="720000"/>
            <a:ext cx="8640000" cy="993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Прямо с парада бойцы отправлялись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 фронт.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686239"/>
            <a:ext cx="8820000" cy="533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822600" y="2487754"/>
            <a:ext cx="8418240" cy="4062651"/>
          </a:xfrm>
        </p:spPr>
        <p:txBody>
          <a:bodyPr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de-DE" sz="4400" b="1" dirty="0">
                <a:solidFill>
                  <a:schemeClr val="tx1"/>
                </a:solidFill>
                <a:latin typeface="Times New Roman" pitchFamily="18"/>
              </a:rPr>
              <a:t>В  Москве  - 25  минут</a:t>
            </a:r>
          </a:p>
          <a:p>
            <a:pPr marL="0" lvl="0" indent="0" algn="ctr">
              <a:buNone/>
            </a:pPr>
            <a:endParaRPr lang="de-DE" sz="4400" b="1" dirty="0">
              <a:solidFill>
                <a:schemeClr val="tx1"/>
              </a:solidFill>
              <a:latin typeface="Times New Roman" pitchFamily="18"/>
            </a:endParaRPr>
          </a:p>
          <a:p>
            <a:pPr marL="0" lvl="0" indent="0" algn="ctr">
              <a:buNone/>
            </a:pPr>
            <a:r>
              <a:rPr lang="de-DE" sz="4400" b="1" dirty="0">
                <a:solidFill>
                  <a:schemeClr val="tx1"/>
                </a:solidFill>
                <a:latin typeface="Times New Roman" pitchFamily="18"/>
              </a:rPr>
              <a:t>В Воронеже </a:t>
            </a:r>
            <a:r>
              <a:rPr lang="de-DE" sz="4400" b="1" dirty="0" smtClean="0">
                <a:solidFill>
                  <a:schemeClr val="tx1"/>
                </a:solidFill>
                <a:latin typeface="Times New Roman" pitchFamily="18"/>
              </a:rPr>
              <a:t>–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/>
              </a:rPr>
              <a:t>около 1 часа</a:t>
            </a:r>
            <a:endParaRPr lang="de-DE" sz="4400" b="1" dirty="0">
              <a:solidFill>
                <a:schemeClr val="tx1"/>
              </a:solidFill>
              <a:latin typeface="Times New Roman" pitchFamily="18"/>
            </a:endParaRPr>
          </a:p>
          <a:p>
            <a:pPr marL="0" lvl="0" indent="0" algn="ctr">
              <a:buNone/>
            </a:pPr>
            <a:endParaRPr lang="de-DE" sz="4400" b="1" dirty="0">
              <a:solidFill>
                <a:schemeClr val="tx1"/>
              </a:solidFill>
              <a:latin typeface="Times New Roman" pitchFamily="18"/>
            </a:endParaRPr>
          </a:p>
          <a:p>
            <a:pPr marL="0" lvl="0" indent="0" algn="ctr">
              <a:buNone/>
            </a:pPr>
            <a:r>
              <a:rPr lang="de-DE" sz="4400" b="1" dirty="0">
                <a:solidFill>
                  <a:schemeClr val="tx1"/>
                </a:solidFill>
                <a:latin typeface="Times New Roman" pitchFamily="18"/>
              </a:rPr>
              <a:t>В Куйбышеве  - 1час 30 мин,</a:t>
            </a:r>
          </a:p>
          <a:p>
            <a:pPr marL="0" lvl="0" indent="0" algn="ctr">
              <a:buNone/>
            </a:pPr>
            <a:r>
              <a:rPr lang="de-DE" sz="4400" b="1" dirty="0">
                <a:solidFill>
                  <a:schemeClr val="tx1"/>
                </a:solidFill>
                <a:latin typeface="Times New Roman" pitchFamily="18"/>
              </a:rPr>
              <a:t>22 тыс. бойцов</a:t>
            </a:r>
          </a:p>
        </p:txBody>
      </p:sp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4800" dirty="0">
                <a:latin typeface="Times New Roman" pitchFamily="18"/>
              </a:rPr>
              <a:t>Парад  7 ноября  1941  год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540000"/>
            <a:ext cx="900000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40000" y="540000"/>
            <a:ext cx="8820000" cy="648000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de-DE" dirty="0">
              <a:solidFill>
                <a:srgbClr val="99284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0" y="540000"/>
            <a:ext cx="5940000" cy="36086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6626" y="4151471"/>
            <a:ext cx="8824165" cy="286872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7-го ноября 1941-го года в городе Куйбышеве состоялся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военный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парад, </a:t>
            </a: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которым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командовал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генерал-лейтенант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Максим Алексеевич Пуркаев</a:t>
            </a: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,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командующий 60-й резервной армией.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Утро 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 Куйбышеве выдалось необычайно морозным.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На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главной площади Куйбышева 7 ноября 1941 года </a:t>
            </a:r>
            <a:endParaRPr lang="ru-RU" sz="2600" b="1" i="0" u="none" strike="noStrike" kern="1200" dirty="0" smtClean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выстроились </a:t>
            </a:r>
            <a:r>
              <a:rPr lang="de-DE" sz="2600" b="1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войска.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1607</Words>
  <Application>Microsoft Office PowerPoint</Application>
  <PresentationFormat>Произвольный</PresentationFormat>
  <Paragraphs>222</Paragraphs>
  <Slides>41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prs-novelty</vt:lpstr>
      <vt:lpstr>Презентация PowerPoint</vt:lpstr>
      <vt:lpstr>22 июня  1941  год</vt:lpstr>
      <vt:lpstr>Презентация PowerPoint</vt:lpstr>
      <vt:lpstr>Артюхина  Клавдия  Ивановна,  Участник  ВОВ, учитель школы №39.</vt:lpstr>
      <vt:lpstr>Презентация PowerPoint</vt:lpstr>
      <vt:lpstr>Презентация PowerPoint</vt:lpstr>
      <vt:lpstr>Парад  7 ноября  1941 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 ноября  1941  года  в  Куйбышеве  вышла  газета „Волжская коммуна“ №265.  </vt:lpstr>
      <vt:lpstr>Макаров  Иван  Семёнович,  Участник ВОВ, Почётный гражданин г. Сызрани</vt:lpstr>
      <vt:lpstr>2011  - 2018гг. г.Самара.    Парад памяти.   </vt:lpstr>
      <vt:lpstr>  2011 год. Первый Парад Памяти  посвящен  70-летию парада 1941 года в «Запасной столице»  г. Куйбышеве.  </vt:lpstr>
      <vt:lpstr> 2012 год.   Парад  Памяти  посвящён подвигу  тружеников тыла.  </vt:lpstr>
      <vt:lpstr> 2013 год. Парад Памяти посвящен 70-летию образования суворовских военных и нахимовских военно-морских училищ.</vt:lpstr>
      <vt:lpstr> 2014 год.  Парад Памяти   посвящён  дружбе народов.  </vt:lpstr>
      <vt:lpstr>2015 год.  Парад  посвящён  Героям  Отечества.</vt:lpstr>
      <vt:lpstr>2016 год. Парад Памяти   посвящен  75-летию парада, созданию в Куйбышеве «Запасной столицы» и присвоению Самаре статуса  «Город трудовой и боевой славы».</vt:lpstr>
      <vt:lpstr> 2017 год.   Парад Памяти   посвящен  «Полководцам Победы».   </vt:lpstr>
      <vt:lpstr>Презентация PowerPoint</vt:lpstr>
      <vt:lpstr>Полководцы   Победы</vt:lpstr>
      <vt:lpstr>2018  год. Парад  памяти „Оружие  Победы“  </vt:lpstr>
      <vt:lpstr>            2019  год. Парад  памяти „ Солдатская  слава“ </vt:lpstr>
      <vt:lpstr>Куйбышев – запасная столица.</vt:lpstr>
      <vt:lpstr>Почему именно Куйбышев?    Тут несколько причин. С одной стороны, близость Куйбышева (1000 километров от Москвы),  нахождение мощной военной группировки (в Куйбышеве располагался штаб Приволжского военного округа), крупнейший в стране железнодорожный узел, соединивший Европу с Азией, готовность куйбышевских властей к организации масштабной эвакуации. Кроме того, в город и область летом и осенью 1941 года были эвакуированы десятки оборонных заводов, построены свыше 30 временных аэродромов.  В годы войны куйбышевское  Поволжье повысило добычу нефти настолько, что стало именоваться «вторым Баку». На территории области был построен самый крупный в СССР газопровод Бугуруслан-Куйбышев. То есть за короткое время Куйбышев стал крупнейшим промышленным и оборонным центром СССР, обладающим необходимой инфраструктурой, чтобы стать запасной столицей страны. Дальнейшее развитие истории показало, что Куйбышев с честью справился с возложенной на него задачей.</vt:lpstr>
      <vt:lpstr>    В  1941 года из Москвы в Куйбышев были эвакуированы советское правительство, иностранный дипломатический корпус, Большой театр, видные деятели советского искусства, семья И.В. Сталина. В условиях строжайшей секретности в центре города был построен бункер Сталина, а в районе железнодорожной станции «Безымянка» был расположен Безымянлаг, заключённые которого участвовали в строительстве авиационных и авиамоторных заводов. Санатории и больницы города были переоборудованы под эвакогоспитали, в одном из них  встал на протезы легендарный  лётчик  Алексей Маресьев.</vt:lpstr>
      <vt:lpstr>Куйбышев – запасная столица.</vt:lpstr>
      <vt:lpstr>Презентация PowerPoint</vt:lpstr>
      <vt:lpstr>Презентация PowerPoint</vt:lpstr>
      <vt:lpstr>Участники  Парада  Памяти  курсанты ВПК «Щит»  г. Сызрань</vt:lpstr>
      <vt:lpstr>Презентация PowerPoint</vt:lpstr>
      <vt:lpstr>На параде  Ликует, празднуя Победу,  Мой город в зареве цветном,  И на параде вместе с дедом  Мы, взявшись за руки, идём.  Дед помнит, как в лихие годы,  За Родину он рвался в бой.  Как ради жизни и свободы  Погиб его земляк-герой.  Как жгли фашисты наши сёла,  Спалить хотели города…  А нынче дедушка весёлый –  Минула страшная беда.  Мелькнула яркая звезда,  За ней другие засияли.  Я не забуду никогда,  Как наши деды воевали!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</cp:revision>
  <dcterms:created xsi:type="dcterms:W3CDTF">2009-04-16T11:32:32Z</dcterms:created>
  <dcterms:modified xsi:type="dcterms:W3CDTF">2019-10-25T10:02:56Z</dcterms:modified>
</cp:coreProperties>
</file>