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BDF8-809E-4F5D-9C1D-8EA89C82DD5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C5BF6-570D-4409-921E-F4486C15D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4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C5BF6-570D-4409-921E-F4486C15D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ch391@yandex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85750"/>
            <a:ext cx="5243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user\Desktop\3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6250"/>
            <a:ext cx="2197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88" y="1643063"/>
            <a:ext cx="3906837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ШКОЛЬНЫЙ   МУЗЕЙ</a:t>
            </a: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57188" y="2786063"/>
            <a:ext cx="43576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600" b="1" i="1" dirty="0">
                <a:solidFill>
                  <a:srgbClr val="0070C0"/>
                </a:solidFill>
              </a:rPr>
              <a:t>Адрес, телефон. e-</a:t>
            </a:r>
            <a:r>
              <a:rPr lang="ru-RU" sz="1600" b="1" i="1" dirty="0" err="1">
                <a:solidFill>
                  <a:srgbClr val="0070C0"/>
                </a:solidFill>
              </a:rPr>
              <a:t>mail</a:t>
            </a:r>
            <a:r>
              <a:rPr lang="ru-RU" sz="1600" b="1" i="1">
                <a:solidFill>
                  <a:srgbClr val="0070C0"/>
                </a:solidFill>
              </a:rPr>
              <a:t>  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446009 г.Сызрань, Самарская область,                                                   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ул. Сергея  Лазо, дом 17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тел/факс (8464)34-20-87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    e-mail </a:t>
            </a:r>
            <a:r>
              <a:rPr lang="ru-RU" sz="1600" b="1" i="1">
                <a:solidFill>
                  <a:srgbClr val="0070C0"/>
                </a:solidFill>
                <a:hlinkClick r:id="rId4"/>
              </a:rPr>
              <a:t>sch391@yandex.ru</a:t>
            </a:r>
            <a:endParaRPr lang="ru-RU" sz="1600" b="1" i="1">
              <a:solidFill>
                <a:srgbClr val="0070C0"/>
              </a:solidFill>
            </a:endParaRPr>
          </a:p>
          <a:p>
            <a:r>
              <a:rPr lang="ru-RU" sz="1600" b="1" i="1">
                <a:solidFill>
                  <a:srgbClr val="0070C0"/>
                </a:solidFill>
              </a:rPr>
              <a:t>Руководитель </a:t>
            </a:r>
          </a:p>
          <a:p>
            <a:r>
              <a:rPr lang="ru-RU" sz="1600" b="1" i="1">
                <a:solidFill>
                  <a:srgbClr val="0070C0"/>
                </a:solidFill>
              </a:rPr>
              <a:t>Степанова Тамара Николаевна</a:t>
            </a:r>
            <a:endParaRPr lang="ru-RU" sz="160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28875"/>
            <a:ext cx="29067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6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71938"/>
            <a:ext cx="1928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2000250" y="5286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C00000"/>
                </a:solidFill>
              </a:rPr>
              <a:t>Открыт:       1 сентября 2008 года</a:t>
            </a:r>
          </a:p>
          <a:p>
            <a:r>
              <a:rPr lang="ru-RU" sz="1800" b="1" i="1">
                <a:solidFill>
                  <a:srgbClr val="C00000"/>
                </a:solidFill>
              </a:rPr>
              <a:t>Паспортизирован:    в 2010  году</a:t>
            </a:r>
          </a:p>
          <a:p>
            <a:r>
              <a:rPr lang="ru-RU" sz="1800" b="1" i="1">
                <a:solidFill>
                  <a:srgbClr val="C00000"/>
                </a:solidFill>
              </a:rPr>
              <a:t>Свидетельство:        № 2418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6279634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2022г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926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40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За </a:t>
            </a:r>
            <a:r>
              <a:rPr lang="ru-RU" sz="2000" b="1" i="1" dirty="0"/>
              <a:t>значительные трудовые достижения в деле обучения и воспитания учащихся </a:t>
            </a:r>
            <a:r>
              <a:rPr lang="ru-RU" sz="2000" b="1" i="1" dirty="0" smtClean="0"/>
              <a:t>                  </a:t>
            </a:r>
          </a:p>
          <a:p>
            <a:pPr algn="ctr"/>
            <a:r>
              <a:rPr lang="ru-RU" sz="2000" b="1" i="1" u="sng" dirty="0" smtClean="0"/>
              <a:t>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Глухова Татьяна  Ивановна</a:t>
            </a:r>
          </a:p>
          <a:p>
            <a:pPr algn="ctr"/>
            <a:r>
              <a:rPr lang="ru-RU" sz="2000" b="1" i="1" dirty="0" smtClean="0"/>
              <a:t>награждена </a:t>
            </a:r>
          </a:p>
          <a:p>
            <a:pPr algn="ctr"/>
            <a:r>
              <a:rPr lang="ru-RU" sz="2000" b="1" i="1" dirty="0" smtClean="0"/>
              <a:t>Дипломом </a:t>
            </a:r>
            <a:r>
              <a:rPr lang="ru-RU" sz="2000" b="1" i="1" dirty="0"/>
              <a:t>Самарской Губернской Думы (2007г.),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Грамотой </a:t>
            </a:r>
            <a:r>
              <a:rPr lang="ru-RU" sz="2000" b="1" i="1" dirty="0"/>
              <a:t>Думы городского округа Сызрань </a:t>
            </a:r>
            <a:r>
              <a:rPr lang="ru-RU" sz="2000" b="1" i="1" dirty="0" smtClean="0"/>
              <a:t> (</a:t>
            </a:r>
            <a:r>
              <a:rPr lang="ru-RU" sz="2000" b="1" i="1" dirty="0"/>
              <a:t>2010г</a:t>
            </a:r>
            <a:r>
              <a:rPr lang="ru-RU" sz="2000" b="1" i="1" dirty="0" smtClean="0"/>
              <a:t>.),</a:t>
            </a:r>
          </a:p>
          <a:p>
            <a:pPr algn="ctr"/>
            <a:r>
              <a:rPr lang="ru-RU" sz="2000" b="1" i="1" dirty="0" smtClean="0"/>
              <a:t> Почетной грамотой </a:t>
            </a:r>
            <a:r>
              <a:rPr lang="ru-RU" sz="2000" b="1" i="1" dirty="0"/>
              <a:t>Западного управления министерства образования и науки Самарской области (2015 г</a:t>
            </a:r>
            <a:r>
              <a:rPr lang="ru-RU" sz="2000" b="1" i="1" dirty="0" smtClean="0"/>
              <a:t>.).</a:t>
            </a:r>
          </a:p>
          <a:p>
            <a:pPr algn="ctr"/>
            <a:r>
              <a:rPr lang="ru-RU" sz="2000" b="1" i="1" dirty="0" smtClean="0"/>
              <a:t>Почетной  грамотой Министерства образования </a:t>
            </a:r>
          </a:p>
          <a:p>
            <a:pPr algn="ctr"/>
            <a:r>
              <a:rPr lang="ru-RU" sz="2000" b="1" i="1" dirty="0" smtClean="0"/>
              <a:t> Российской  Федерации (2020г)</a:t>
            </a:r>
            <a:endParaRPr lang="ru-RU" sz="2000" b="1" i="1" dirty="0"/>
          </a:p>
          <a:p>
            <a:pPr algn="ctr"/>
            <a:r>
              <a:rPr lang="ru-RU" sz="2000" b="1" i="1" dirty="0"/>
              <a:t>  </a:t>
            </a:r>
            <a:r>
              <a:rPr lang="ru-RU" sz="2000" b="1" i="1" dirty="0" smtClean="0"/>
              <a:t> </a:t>
            </a:r>
            <a:endParaRPr lang="ru-RU" sz="2000" b="1" i="1" dirty="0"/>
          </a:p>
          <a:p>
            <a:pPr algn="ctr"/>
            <a:r>
              <a:rPr lang="ru-RU" sz="2000" b="1" i="1" dirty="0"/>
              <a:t> </a:t>
            </a:r>
          </a:p>
          <a:p>
            <a:pPr algn="ctr"/>
            <a:r>
              <a:rPr lang="ru-RU" sz="2000" b="1" i="1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7314"/>
          <a:stretch/>
        </p:blipFill>
        <p:spPr>
          <a:xfrm>
            <a:off x="2339752" y="3356992"/>
            <a:ext cx="47520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ей\Школа\ФОТО Школа\3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36" y="1538012"/>
            <a:ext cx="2292255" cy="17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626506"/>
            <a:ext cx="536332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Глухова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Татьяна  Ивановна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Учитель   английского  языка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ГБОУ ООШ №39 г. Сызрани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Педагогический  стаж  36 лет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0821"/>
            <a:ext cx="7616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«Где учился – там и пригодился»</a:t>
            </a:r>
          </a:p>
          <a:p>
            <a:r>
              <a:rPr lang="ru-RU" sz="4000" b="1" i="1" u="sng" smtClean="0">
                <a:solidFill>
                  <a:srgbClr val="FF0000"/>
                </a:solidFill>
              </a:rPr>
              <a:t>    46 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лет  в  родной  школе №39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22050" r="18101" b="5501"/>
          <a:stretch/>
        </p:blipFill>
        <p:spPr>
          <a:xfrm>
            <a:off x="6097673" y="3792300"/>
            <a:ext cx="2554719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802282"/>
            <a:ext cx="4182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10 лет  учебы    в  школе  №39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36 лет  работы  в  школе  №39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2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   </a:t>
            </a:r>
            <a:r>
              <a:rPr lang="ru-RU" b="1" i="1" u="sng" dirty="0">
                <a:solidFill>
                  <a:srgbClr val="C00000"/>
                </a:solidFill>
              </a:rPr>
              <a:t>Глухова Татьяна Ивановна </a:t>
            </a:r>
            <a:r>
              <a:rPr lang="ru-RU" b="1" i="1" dirty="0"/>
              <a:t>– опытный, творчески работающий учитель, обладающий высоким уровнем профессиональной компетенции, организаторскими способностями.  Татьяна Ивановна работает в должности учителя английского языка </a:t>
            </a:r>
            <a:r>
              <a:rPr lang="ru-RU" b="1" i="1" dirty="0" smtClean="0"/>
              <a:t>36 </a:t>
            </a:r>
            <a:r>
              <a:rPr lang="ru-RU" b="1" i="1" dirty="0"/>
              <a:t>лет, имеет первую квалификационную категорию. </a:t>
            </a:r>
          </a:p>
          <a:p>
            <a:pPr algn="ctr"/>
            <a:r>
              <a:rPr lang="ru-RU" b="1" i="1" dirty="0"/>
              <a:t> Татьяна Ивановна отличается  стремлением к новаторству, к поиску наиболее оптимальных методов обучения и воспитания. Эффективность   работы по повышению </a:t>
            </a:r>
            <a:r>
              <a:rPr lang="ru-RU" b="1" i="1" dirty="0" smtClean="0"/>
              <a:t>качества  </a:t>
            </a:r>
            <a:r>
              <a:rPr lang="ru-RU" b="1" i="1" dirty="0"/>
              <a:t>обученности учащихся подтверждается   положительными  образовательными результатами: успеваемость по английскому языку – 100%, </a:t>
            </a:r>
            <a:endParaRPr lang="ru-RU" b="1" i="1" dirty="0" smtClean="0"/>
          </a:p>
          <a:p>
            <a:pPr algn="ctr"/>
            <a:r>
              <a:rPr lang="ru-RU" b="1" i="1" dirty="0" smtClean="0"/>
              <a:t>качество </a:t>
            </a:r>
            <a:r>
              <a:rPr lang="ru-RU" b="1" i="1" dirty="0"/>
              <a:t>обучения – 75%.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3541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Учитель – новатор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5350" r="26375" b="6951"/>
          <a:stretch/>
        </p:blipFill>
        <p:spPr>
          <a:xfrm>
            <a:off x="251520" y="2132856"/>
            <a:ext cx="4032448" cy="35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41277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   </a:t>
            </a:r>
            <a:r>
              <a:rPr lang="ru-RU" sz="2000" b="1" i="1" dirty="0"/>
              <a:t>Ежегодно учащиеся школы являются участниками и призерами  предметных олимпиад, конкурсов: Всероссийская предметная олимпиада по английскому языку Центра поддержки талантливой молодежи – 1 и 2 место по региону (</a:t>
            </a:r>
            <a:r>
              <a:rPr lang="ru-RU" sz="2000" b="1" i="1" dirty="0" smtClean="0"/>
              <a:t>2013г, 2016г)  Второй </a:t>
            </a:r>
            <a:r>
              <a:rPr lang="ru-RU" sz="2000" b="1" i="1" dirty="0"/>
              <a:t>Международный детский творческий конкурс «Сказки красивого сердца», номинация «Экологическая сказка» </a:t>
            </a:r>
            <a:r>
              <a:rPr lang="ru-RU" sz="2000" b="1" i="1" dirty="0" smtClean="0"/>
              <a:t>  - </a:t>
            </a:r>
            <a:r>
              <a:rPr lang="ru-RU" sz="2000" b="1" i="1" dirty="0"/>
              <a:t>1 место (2013г.).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6137"/>
          <a:stretch/>
        </p:blipFill>
        <p:spPr>
          <a:xfrm>
            <a:off x="509796" y="1700808"/>
            <a:ext cx="3744416" cy="4245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539" y="476672"/>
            <a:ext cx="353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Учитель – это  друг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48680"/>
            <a:ext cx="5148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Глухова </a:t>
            </a:r>
            <a:r>
              <a:rPr lang="ru-RU" b="1" u="sng" dirty="0">
                <a:solidFill>
                  <a:srgbClr val="C00000"/>
                </a:solidFill>
              </a:rPr>
              <a:t>Татьяна Ивановна </a:t>
            </a:r>
            <a:r>
              <a:rPr lang="ru-RU" b="1" dirty="0"/>
              <a:t>создает условия для организации  научно – исследовательской и творческой деятельности учащихся. Ее ученики успешно участвуют в творческих конкурсах: городской конкурс «Профессии моей семьи» номинация «Презентация» - 2 место (2013г.), областной конкурс литературно-творческих работ «Весна сорок пятого года» репортаж из музея «Музей хранит память о войне» - дипломант (2015г.). Дипломы за достижения в региональном конкурсе сочинений   по военно-патриотической тематике,2016г.  XII Всероссийский Рождественский фестиваль  «Возродим Русь Святую!»,1 место,2016г. Конкурс художественных творческих работ «Созвездие Гагарина» IV Международного Гагаринского фестиваля. (</a:t>
            </a:r>
            <a:r>
              <a:rPr lang="ru-RU" b="1" dirty="0" err="1"/>
              <a:t>Айнетдинова</a:t>
            </a:r>
            <a:r>
              <a:rPr lang="ru-RU" b="1" dirty="0"/>
              <a:t> А. 3 место «Живопись», 2017г.) Конкурс детского плаката «Сохраним заповедную природу Самарской Луки» в рамках акции «Марш парков 2017» (</a:t>
            </a:r>
            <a:r>
              <a:rPr lang="ru-RU" b="1" dirty="0" err="1"/>
              <a:t>Айнетдинова</a:t>
            </a:r>
            <a:r>
              <a:rPr lang="ru-RU" b="1" dirty="0"/>
              <a:t> А. 2 место)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095143" cy="4755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96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Учитель  – это хорошее  настроение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568" y="13545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Татьяна Ивановна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/>
              <a:t>проявляет </a:t>
            </a:r>
            <a:r>
              <a:rPr lang="ru-RU" sz="2400" b="1" i="1" dirty="0"/>
              <a:t>творческий подход и  в воспитательной работе.  Коллектив    её  класса отличается  активной жизненной позицией,  здоровым образом жизни, отсутствием правонарушений. </a:t>
            </a:r>
            <a:r>
              <a:rPr lang="ru-RU" sz="2400" b="1" i="1" dirty="0" smtClean="0"/>
              <a:t>                      Под </a:t>
            </a:r>
            <a:r>
              <a:rPr lang="ru-RU" sz="2400" b="1" i="1" dirty="0"/>
              <a:t>ее руководством  учащиеся занимаются социальным проектированием.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31620"/>
            <a:ext cx="2068840" cy="275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23734"/>
            <a:ext cx="547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Классный  -  классный…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33056"/>
            <a:ext cx="345638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000" b="1" i="1" u="sng" dirty="0">
                <a:solidFill>
                  <a:srgbClr val="C00000"/>
                </a:solidFill>
              </a:rPr>
              <a:t>Глухова Т.И</a:t>
            </a:r>
            <a:r>
              <a:rPr lang="ru-RU" sz="2000" b="1" i="1" dirty="0"/>
              <a:t>.  активно занимается самообразованием, совершенствованием педагогического мастерства через курсы  повышения квалификации,  обучение и выступление на семинарах. </a:t>
            </a:r>
            <a:r>
              <a:rPr lang="ru-RU" sz="2000" b="1" i="1" dirty="0" smtClean="0"/>
              <a:t>    С </a:t>
            </a:r>
            <a:r>
              <a:rPr lang="ru-RU" sz="2000" b="1" i="1" dirty="0"/>
              <a:t>целью повышения педагогического мастерства и обмена опытом Татьяна Ивановна принимала участие в профессиональных конкурсах: во Всероссийском конкурсе «Методическая разработка 2012. Урок» - диплом победителя, в IV Всероссийском сетевом конкурсе «Профессиональный успех – </a:t>
            </a:r>
            <a:r>
              <a:rPr lang="en-US" sz="2000" b="1" i="1" dirty="0"/>
              <a:t>XXI</a:t>
            </a:r>
            <a:r>
              <a:rPr lang="ru-RU" sz="2000" b="1" i="1" dirty="0"/>
              <a:t>» в 2014г. имеет Диплом призера, в 2015,2016 году имеет Дипломы 3,2 степени межрегионального Рождественского фестиваля «Возродим Русь Святую». 2 место в окружном конкурсе программ по внеурочной деятельности, </a:t>
            </a:r>
            <a:r>
              <a:rPr lang="ru-RU" sz="2000" b="1" i="1" dirty="0" err="1"/>
              <a:t>общеинтеллектуальное</a:t>
            </a:r>
            <a:r>
              <a:rPr lang="ru-RU" sz="2000" b="1" i="1" dirty="0"/>
              <a:t> направление «Мой английский» для уч-ся 5-7 классов. I Всероссийская дистанционная научно – практическая конференция «Актуальные вопросы современной науки и образования» (1 место,2016г.)  Окружной конкурс «Мой лучший урок» (урок английского языка в 6 классе «Путешествие по городам Англии» 1 место, 2017 г.) </a:t>
            </a:r>
            <a:r>
              <a:rPr lang="ru-RU" sz="2000" b="1" i="1" dirty="0" smtClean="0"/>
              <a:t> Участник </a:t>
            </a:r>
            <a:r>
              <a:rPr lang="ru-RU" sz="2000" b="1" i="1" dirty="0"/>
              <a:t>окружного педагогического Марафона «От компетентного педагога к новому качеству образования» 2017 г. </a:t>
            </a:r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81486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u="sng" dirty="0" smtClean="0">
                <a:solidFill>
                  <a:srgbClr val="C00000"/>
                </a:solidFill>
              </a:rPr>
              <a:t>    </a:t>
            </a:r>
            <a:r>
              <a:rPr lang="ru-RU" sz="2000" b="1" i="1" u="sng" dirty="0">
                <a:solidFill>
                  <a:srgbClr val="C00000"/>
                </a:solidFill>
              </a:rPr>
              <a:t>Глухова Татьяна Ивановна 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     </a:t>
            </a:r>
            <a:r>
              <a:rPr lang="ru-RU" sz="2000" b="1" i="1" dirty="0" smtClean="0"/>
              <a:t>имеет </a:t>
            </a:r>
            <a:r>
              <a:rPr lang="ru-RU" sz="2000" b="1" i="1" dirty="0"/>
              <a:t>публикации в методическом сборнике конспектов школьных уроков «Урок в современной школе» в 2013 году, статьи «Технологическая карта урока английского языка в 7 классе» в 2017г. Публикация статьи «Музей хранит Память о войне» в международном сборнике «Панорама  воспитательных  мероприятий», 2015г. Публикация статьи в сборнике «Методы и приемы подготовки к итоговым экзаменам в школе»,2017г.  </a:t>
            </a:r>
            <a:r>
              <a:rPr lang="ru-RU" sz="2000" b="1" i="1" dirty="0" smtClean="0"/>
              <a:t>IV Всероссийская </a:t>
            </a:r>
            <a:r>
              <a:rPr lang="ru-RU" sz="2000" b="1" i="1" dirty="0"/>
              <a:t>дистанционная  научно – методическая конференция  «Педагогическая технология и мастерство учителя», публикация «Повышение эффективности урока английского языка с использованием ИКТ»,2016 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5" y="902117"/>
            <a:ext cx="2708919" cy="2708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33" y="215062"/>
            <a:ext cx="4093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Учитель – это  призвание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22050" r="18101" b="5501"/>
          <a:stretch/>
        </p:blipFill>
        <p:spPr>
          <a:xfrm>
            <a:off x="937333" y="3769762"/>
            <a:ext cx="255471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9675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000" b="1" i="1" u="sng" dirty="0">
                <a:solidFill>
                  <a:srgbClr val="C00000"/>
                </a:solidFill>
              </a:rPr>
              <a:t>Глухова Т.И</a:t>
            </a:r>
            <a:r>
              <a:rPr lang="ru-RU" sz="2000" b="1" i="1" dirty="0">
                <a:solidFill>
                  <a:srgbClr val="C00000"/>
                </a:solidFill>
              </a:rPr>
              <a:t>. </a:t>
            </a:r>
            <a:r>
              <a:rPr lang="ru-RU" sz="2000" b="1" i="1" dirty="0"/>
              <a:t>в течение </a:t>
            </a:r>
            <a:r>
              <a:rPr lang="ru-RU" sz="2000" b="1" i="1" dirty="0" smtClean="0"/>
              <a:t>15  </a:t>
            </a:r>
            <a:r>
              <a:rPr lang="ru-RU" sz="2000" b="1" i="1" dirty="0"/>
              <a:t>лет возглавляет школьное методическое объединение учителей гуманитарно - эстетического цикла,  организует методическое сопровождение педагогов в конкурсах профессионального мастерства, систематизирует и обобщает опыт педагогической деятельности. Татьяна Ивановна  является членом   окружной комиссии по проверке олимпиадных работ, членом жюри окружного этапа конкурса </a:t>
            </a:r>
            <a:r>
              <a:rPr lang="ru-RU" sz="2000" b="1" i="1" dirty="0" smtClean="0"/>
              <a:t>    «Учитель </a:t>
            </a:r>
            <a:r>
              <a:rPr lang="ru-RU" sz="2000" b="1" i="1" dirty="0"/>
              <a:t>года».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1"/>
          <a:stretch/>
        </p:blipFill>
        <p:spPr>
          <a:xfrm>
            <a:off x="683568" y="549509"/>
            <a:ext cx="3240360" cy="50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9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799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2022-12-04T11:50:04Z</dcterms:created>
  <dcterms:modified xsi:type="dcterms:W3CDTF">2022-12-11T15:38:57Z</dcterms:modified>
</cp:coreProperties>
</file>